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8" r:id="rId3"/>
    <p:sldId id="257" r:id="rId4"/>
    <p:sldId id="260"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4"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78" autoAdjust="0"/>
    <p:restoredTop sz="94660"/>
  </p:normalViewPr>
  <p:slideViewPr>
    <p:cSldViewPr>
      <p:cViewPr>
        <p:scale>
          <a:sx n="90" d="100"/>
          <a:sy n="90" d="100"/>
        </p:scale>
        <p:origin x="-822"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751FCD-A6EA-44EE-AE25-F2384152F6C7}" type="datetimeFigureOut">
              <a:rPr lang="en-US" smtClean="0"/>
              <a:t>5/14/2015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093859-0E95-483B-9256-93E33209A24D}" type="slidenum">
              <a:rPr lang="en-US" smtClean="0"/>
              <a:t>‹#›</a:t>
            </a:fld>
            <a:endParaRPr lang="en-US"/>
          </a:p>
        </p:txBody>
      </p:sp>
    </p:spTree>
    <p:extLst>
      <p:ext uri="{BB962C8B-B14F-4D97-AF65-F5344CB8AC3E}">
        <p14:creationId xmlns:p14="http://schemas.microsoft.com/office/powerpoint/2010/main" val="2397676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093859-0E95-483B-9256-93E33209A24D}" type="slidenum">
              <a:rPr lang="en-US" smtClean="0"/>
              <a:t>1</a:t>
            </a:fld>
            <a:endParaRPr lang="en-US"/>
          </a:p>
        </p:txBody>
      </p:sp>
    </p:spTree>
    <p:extLst>
      <p:ext uri="{BB962C8B-B14F-4D97-AF65-F5344CB8AC3E}">
        <p14:creationId xmlns:p14="http://schemas.microsoft.com/office/powerpoint/2010/main" val="1695155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093859-0E95-483B-9256-93E33209A24D}" type="slidenum">
              <a:rPr lang="en-US" smtClean="0"/>
              <a:t>8</a:t>
            </a:fld>
            <a:endParaRPr lang="en-US"/>
          </a:p>
        </p:txBody>
      </p:sp>
    </p:spTree>
    <p:extLst>
      <p:ext uri="{BB962C8B-B14F-4D97-AF65-F5344CB8AC3E}">
        <p14:creationId xmlns:p14="http://schemas.microsoft.com/office/powerpoint/2010/main" val="4083802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B409581-02EA-49B1-A6F6-95236916F56F}" type="datetimeFigureOut">
              <a:rPr lang="en-US" smtClean="0"/>
              <a:t>5/14/2015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A1E97BA-B859-4DE7-AFF3-DF30FA88CE32}"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409581-02EA-49B1-A6F6-95236916F56F}"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E97BA-B859-4DE7-AFF3-DF30FA88CE3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409581-02EA-49B1-A6F6-95236916F56F}"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E97BA-B859-4DE7-AFF3-DF30FA88CE3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409581-02EA-49B1-A6F6-95236916F56F}"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E97BA-B859-4DE7-AFF3-DF30FA88CE3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409581-02EA-49B1-A6F6-95236916F56F}"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E97BA-B859-4DE7-AFF3-DF30FA88CE3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B409581-02EA-49B1-A6F6-95236916F56F}"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1E97BA-B859-4DE7-AFF3-DF30FA88CE32}"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409581-02EA-49B1-A6F6-95236916F56F}" type="datetimeFigureOut">
              <a:rPr lang="en-US" smtClean="0"/>
              <a:t>5/14/2015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1E97BA-B859-4DE7-AFF3-DF30FA88CE3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409581-02EA-49B1-A6F6-95236916F56F}" type="datetimeFigureOut">
              <a:rPr lang="en-US" smtClean="0"/>
              <a:t>5/14/2015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1E97BA-B859-4DE7-AFF3-DF30FA88CE3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409581-02EA-49B1-A6F6-95236916F56F}" type="datetimeFigureOut">
              <a:rPr lang="en-US" smtClean="0"/>
              <a:t>5/14/2015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1E97BA-B859-4DE7-AFF3-DF30FA88CE3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B409581-02EA-49B1-A6F6-95236916F56F}" type="datetimeFigureOut">
              <a:rPr lang="en-US" smtClean="0"/>
              <a:t>5/14/2015</a:t>
            </a:fld>
            <a:endParaRPr lang="en-US"/>
          </a:p>
        </p:txBody>
      </p:sp>
      <p:sp>
        <p:nvSpPr>
          <p:cNvPr id="7" name="Slide Number Placeholder 6"/>
          <p:cNvSpPr>
            <a:spLocks noGrp="1"/>
          </p:cNvSpPr>
          <p:nvPr>
            <p:ph type="sldNum" sz="quarter" idx="12"/>
          </p:nvPr>
        </p:nvSpPr>
        <p:spPr/>
        <p:txBody>
          <a:bodyPr/>
          <a:lstStyle/>
          <a:p>
            <a:fld id="{EA1E97BA-B859-4DE7-AFF3-DF30FA88CE32}"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409581-02EA-49B1-A6F6-95236916F56F}" type="datetimeFigureOut">
              <a:rPr lang="en-US" smtClean="0"/>
              <a:t>5/14/2015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EA1E97BA-B859-4DE7-AFF3-DF30FA88CE3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B409581-02EA-49B1-A6F6-95236916F56F}" type="datetimeFigureOut">
              <a:rPr lang="en-US" smtClean="0"/>
              <a:t>5/14/2015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A1E97BA-B859-4DE7-AFF3-DF30FA88CE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com/url?sa=i&amp;source=imgres&amp;cd=&amp;cad=rja&amp;uact=8&amp;ved=0CAwQjRwwAA&amp;url=http://en.hdyo.org/tee/questions&amp;ei=Pg9RVYSJJsy4sQGxu4G4AQ&amp;psig=AFQjCNHlIBKOi6GHSbzAzpbmI8LlV9GA6g&amp;ust=1431462078705691"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hyperlink" Target="http://www.google.com/url?sa=i&amp;source=imgres&amp;cd=&amp;cad=rja&amp;uact=8&amp;ved=0CAwQjRwwAA&amp;url=http://en.hdyo.org/tee/questions&amp;ei=Pg9RVYSJJsy4sQGxu4G4AQ&amp;psig=AFQjCNHlIBKOi6GHSbzAzpbmI8LlV9GA6g&amp;ust=1431462078705691"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hyperlink" Target="http://www.google.com/url?sa=i&amp;source=imgres&amp;cd=&amp;cad=rja&amp;uact=8&amp;ved=0CAwQjRwwAA&amp;url=http://en.hdyo.org/tee/questions&amp;ei=Pg9RVYSJJsy4sQGxu4G4AQ&amp;psig=AFQjCNHlIBKOi6GHSbzAzpbmI8LlV9GA6g&amp;ust=1431462078705691"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3">
            <a:duotone>
              <a:prstClr val="black"/>
              <a:schemeClr val="accent1">
                <a:tint val="45000"/>
                <a:satMod val="400000"/>
              </a:schemeClr>
            </a:duotone>
            <a:extLst>
              <a:ext uri="{28A0092B-C50C-407E-A947-70E740481C1C}">
                <a14:useLocalDpi xmlns:a14="http://schemas.microsoft.com/office/drawing/2010/main" val="0"/>
              </a:ext>
            </a:extLst>
          </a:blip>
          <a:srcRect l="35721" t="17531" r="61728" b="68825"/>
          <a:stretch/>
        </p:blipFill>
        <p:spPr bwMode="auto">
          <a:xfrm>
            <a:off x="2411760" y="548680"/>
            <a:ext cx="2046084" cy="116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4733365" y="2708476"/>
            <a:ext cx="3583051" cy="1702160"/>
          </a:xfrm>
        </p:spPr>
        <p:txBody>
          <a:bodyPr>
            <a:normAutofit/>
          </a:bodyPr>
          <a:lstStyle/>
          <a:p>
            <a:r>
              <a:rPr lang="en-US" sz="3000" b="1" dirty="0"/>
              <a:t>PREDUSLOVI KOORDINISANOG </a:t>
            </a:r>
            <a:r>
              <a:rPr lang="en-US" sz="3000" b="1" dirty="0" smtClean="0"/>
              <a:t>RAZVOJA</a:t>
            </a:r>
            <a:endParaRPr lang="en-US" sz="3000" b="1" dirty="0"/>
          </a:p>
        </p:txBody>
      </p:sp>
      <p:sp>
        <p:nvSpPr>
          <p:cNvPr id="3" name="Subtitle 2"/>
          <p:cNvSpPr>
            <a:spLocks noGrp="1"/>
          </p:cNvSpPr>
          <p:nvPr>
            <p:ph type="subTitle" idx="1"/>
          </p:nvPr>
        </p:nvSpPr>
        <p:spPr/>
        <p:txBody>
          <a:bodyPr/>
          <a:lstStyle/>
          <a:p>
            <a:r>
              <a:rPr lang="en-US" dirty="0"/>
              <a:t>PRENOSNE I </a:t>
            </a:r>
            <a:r>
              <a:rPr lang="en-US" dirty="0" smtClean="0"/>
              <a:t>DISTRIBUTIVNE </a:t>
            </a:r>
            <a:r>
              <a:rPr lang="pl-PL" dirty="0"/>
              <a:t>MREŽE U CRNOJ GORI DANAS</a:t>
            </a:r>
            <a:endParaRPr lang="en-US" dirty="0"/>
          </a:p>
        </p:txBody>
      </p:sp>
      <p:pic>
        <p:nvPicPr>
          <p:cNvPr id="6" name="Picture 2"/>
          <p:cNvPicPr>
            <a:picLocks noChangeAspect="1" noChangeArrowheads="1"/>
          </p:cNvPicPr>
          <p:nvPr/>
        </p:nvPicPr>
        <p:blipFill rotWithShape="1">
          <a:blip r:embed="rId3">
            <a:duotone>
              <a:prstClr val="black"/>
              <a:schemeClr val="accent1">
                <a:tint val="45000"/>
                <a:satMod val="400000"/>
              </a:schemeClr>
            </a:duotone>
            <a:extLst>
              <a:ext uri="{28A0092B-C50C-407E-A947-70E740481C1C}">
                <a14:useLocalDpi xmlns:a14="http://schemas.microsoft.com/office/drawing/2010/main" val="0"/>
              </a:ext>
            </a:extLst>
          </a:blip>
          <a:srcRect l="35721" t="17531" r="61728" b="68825"/>
          <a:stretch/>
        </p:blipFill>
        <p:spPr bwMode="auto">
          <a:xfrm>
            <a:off x="251520" y="1871479"/>
            <a:ext cx="4206324" cy="2333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131840" y="1105580"/>
            <a:ext cx="1326004" cy="523220"/>
          </a:xfrm>
          <a:prstGeom prst="rect">
            <a:avLst/>
          </a:prstGeom>
          <a:noFill/>
        </p:spPr>
        <p:txBody>
          <a:bodyPr wrap="none" rtlCol="0">
            <a:spAutoFit/>
          </a:bodyPr>
          <a:lstStyle/>
          <a:p>
            <a:r>
              <a:rPr lang="en-US" sz="2800" b="1" dirty="0" smtClean="0">
                <a:solidFill>
                  <a:schemeClr val="accent4">
                    <a:lumMod val="75000"/>
                  </a:schemeClr>
                </a:solidFill>
              </a:rPr>
              <a:t>STK C1</a:t>
            </a:r>
            <a:endParaRPr lang="en-US" sz="2800" b="1" dirty="0">
              <a:solidFill>
                <a:schemeClr val="accent4">
                  <a:lumMod val="75000"/>
                </a:schemeClr>
              </a:solidFill>
            </a:endParaRPr>
          </a:p>
        </p:txBody>
      </p:sp>
      <p:pic>
        <p:nvPicPr>
          <p:cNvPr id="1026" name="Picture 2"/>
          <p:cNvPicPr>
            <a:picLocks noChangeAspect="1" noChangeArrowheads="1"/>
          </p:cNvPicPr>
          <p:nvPr/>
        </p:nvPicPr>
        <p:blipFill rotWithShape="1">
          <a:blip r:embed="rId3">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251520" y="548680"/>
            <a:ext cx="2247201" cy="116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51520" y="1844824"/>
            <a:ext cx="4206324" cy="307777"/>
          </a:xfrm>
          <a:prstGeom prst="rect">
            <a:avLst/>
          </a:prstGeom>
          <a:noFill/>
        </p:spPr>
        <p:txBody>
          <a:bodyPr wrap="square" rtlCol="0">
            <a:spAutoFit/>
          </a:bodyPr>
          <a:lstStyle/>
          <a:p>
            <a:r>
              <a:rPr lang="en-US" sz="1400" b="1" dirty="0" smtClean="0">
                <a:solidFill>
                  <a:schemeClr val="accent2">
                    <a:lumMod val="75000"/>
                  </a:schemeClr>
                </a:solidFill>
              </a:rPr>
              <a:t>IV SAVJETOVANJE              </a:t>
            </a:r>
            <a:r>
              <a:rPr lang="en-US" sz="1400" b="1" dirty="0" err="1" smtClean="0">
                <a:solidFill>
                  <a:schemeClr val="accent2">
                    <a:lumMod val="75000"/>
                  </a:schemeClr>
                </a:solidFill>
              </a:rPr>
              <a:t>Igalo</a:t>
            </a:r>
            <a:r>
              <a:rPr lang="en-US" sz="1400" b="1" dirty="0" smtClean="0">
                <a:solidFill>
                  <a:schemeClr val="accent2">
                    <a:lumMod val="75000"/>
                  </a:schemeClr>
                </a:solidFill>
              </a:rPr>
              <a:t>, 11.-14.5.2015.</a:t>
            </a:r>
            <a:endParaRPr lang="en-US" sz="1400" b="1" dirty="0">
              <a:solidFill>
                <a:schemeClr val="accent2">
                  <a:lumMod val="75000"/>
                </a:schemeClr>
              </a:solidFill>
            </a:endParaRPr>
          </a:p>
        </p:txBody>
      </p:sp>
      <p:sp>
        <p:nvSpPr>
          <p:cNvPr id="9" name="Subtitle 2"/>
          <p:cNvSpPr txBox="1">
            <a:spLocks/>
          </p:cNvSpPr>
          <p:nvPr/>
        </p:nvSpPr>
        <p:spPr>
          <a:xfrm>
            <a:off x="4716016" y="5733256"/>
            <a:ext cx="3309803" cy="432048"/>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r>
              <a:rPr lang="en-US" sz="1400" b="1" dirty="0" smtClean="0">
                <a:solidFill>
                  <a:schemeClr val="accent1">
                    <a:lumMod val="75000"/>
                  </a:schemeClr>
                </a:solidFill>
              </a:rPr>
              <a:t>Ljubo </a:t>
            </a:r>
            <a:r>
              <a:rPr lang="en-US" sz="1400" b="1" dirty="0" err="1" smtClean="0">
                <a:solidFill>
                  <a:schemeClr val="accent1">
                    <a:lumMod val="75000"/>
                  </a:schemeClr>
                </a:solidFill>
              </a:rPr>
              <a:t>Knežević</a:t>
            </a:r>
            <a:endParaRPr lang="en-US" sz="1400" b="1" dirty="0">
              <a:solidFill>
                <a:schemeClr val="accent1">
                  <a:lumMod val="75000"/>
                </a:schemeClr>
              </a:solidFill>
            </a:endParaRPr>
          </a:p>
        </p:txBody>
      </p:sp>
    </p:spTree>
    <p:extLst>
      <p:ext uri="{BB962C8B-B14F-4D97-AF65-F5344CB8AC3E}">
        <p14:creationId xmlns:p14="http://schemas.microsoft.com/office/powerpoint/2010/main" val="1970349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53393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1">
                    <a:lumMod val="50000"/>
                  </a:schemeClr>
                </a:solidFill>
                <a:effectLst>
                  <a:outerShdw blurRad="38100" dist="38100" dir="2700000" algn="tl">
                    <a:srgbClr val="000000">
                      <a:alpha val="43137"/>
                    </a:srgbClr>
                  </a:outerShdw>
                </a:effectLst>
              </a:rPr>
              <a:t>9</a:t>
            </a:r>
            <a:endParaRPr lang="en-US" sz="2400" dirty="0">
              <a:solidFill>
                <a:schemeClr val="accent1">
                  <a:lumMod val="50000"/>
                </a:schemeClr>
              </a:solidFill>
              <a:effectLst>
                <a:outerShdw blurRad="38100" dist="38100" dir="2700000" algn="tl">
                  <a:srgbClr val="000000">
                    <a:alpha val="43137"/>
                  </a:srgbClr>
                </a:outerShdw>
              </a:effectLst>
            </a:endParaRPr>
          </a:p>
        </p:txBody>
      </p:sp>
      <p:sp>
        <p:nvSpPr>
          <p:cNvPr id="9" name="Title 1"/>
          <p:cNvSpPr>
            <a:spLocks noGrp="1"/>
          </p:cNvSpPr>
          <p:nvPr>
            <p:ph type="title"/>
          </p:nvPr>
        </p:nvSpPr>
        <p:spPr>
          <a:xfrm>
            <a:off x="1043490" y="1027664"/>
            <a:ext cx="7024744" cy="1143000"/>
          </a:xfrm>
        </p:spPr>
        <p:txBody>
          <a:bodyPr>
            <a:noAutofit/>
          </a:bodyPr>
          <a:lstStyle/>
          <a:p>
            <a:r>
              <a:rPr lang="en-US" sz="3600" dirty="0" err="1" smtClean="0"/>
              <a:t>Nosioci</a:t>
            </a:r>
            <a:r>
              <a:rPr lang="en-US" sz="3600" dirty="0" smtClean="0"/>
              <a:t> </a:t>
            </a:r>
            <a:r>
              <a:rPr lang="en-US" sz="3600" dirty="0" err="1" smtClean="0"/>
              <a:t>koordinisanog</a:t>
            </a:r>
            <a:r>
              <a:rPr lang="en-US" sz="3600" dirty="0" smtClean="0"/>
              <a:t> </a:t>
            </a:r>
            <a:r>
              <a:rPr lang="en-US" sz="3600" dirty="0" err="1" smtClean="0"/>
              <a:t>razvoja</a:t>
            </a:r>
            <a:r>
              <a:rPr lang="en-US" sz="3600" dirty="0" smtClean="0"/>
              <a:t/>
            </a:r>
            <a:br>
              <a:rPr lang="en-US" sz="3600" dirty="0" smtClean="0"/>
            </a:br>
            <a:r>
              <a:rPr lang="en-US" sz="3600" b="1" dirty="0" err="1" smtClean="0"/>
              <a:t>Uloga</a:t>
            </a:r>
            <a:r>
              <a:rPr lang="en-US" sz="3600" b="1" dirty="0" smtClean="0"/>
              <a:t> </a:t>
            </a:r>
            <a:r>
              <a:rPr lang="en-US" sz="3600" b="1" dirty="0" err="1" smtClean="0"/>
              <a:t>vlasnika</a:t>
            </a:r>
            <a:r>
              <a:rPr lang="en-US" sz="3600" b="1" dirty="0" smtClean="0"/>
              <a:t> </a:t>
            </a:r>
            <a:r>
              <a:rPr lang="en-US" sz="3600" b="1" dirty="0" err="1" smtClean="0"/>
              <a:t>infrastrukture</a:t>
            </a:r>
            <a:endParaRPr lang="en-US" sz="3600" b="1" dirty="0"/>
          </a:p>
        </p:txBody>
      </p:sp>
      <p:sp>
        <p:nvSpPr>
          <p:cNvPr id="10" name="Content Placeholder 9"/>
          <p:cNvSpPr>
            <a:spLocks noGrp="1"/>
          </p:cNvSpPr>
          <p:nvPr>
            <p:ph idx="1"/>
          </p:nvPr>
        </p:nvSpPr>
        <p:spPr/>
        <p:txBody>
          <a:bodyPr/>
          <a:lstStyle/>
          <a:p>
            <a:r>
              <a:rPr lang="en-US" dirty="0" err="1" smtClean="0"/>
              <a:t>vlasnik</a:t>
            </a:r>
            <a:r>
              <a:rPr lang="en-US" dirty="0" smtClean="0"/>
              <a:t> </a:t>
            </a:r>
            <a:r>
              <a:rPr lang="en-US" dirty="0"/>
              <a:t>od </a:t>
            </a:r>
            <a:r>
              <a:rPr lang="en-US" dirty="0" err="1"/>
              <a:t>svog</a:t>
            </a:r>
            <a:r>
              <a:rPr lang="en-US" dirty="0"/>
              <a:t> </a:t>
            </a:r>
            <a:r>
              <a:rPr lang="en-US" dirty="0" err="1"/>
              <a:t>privrednog</a:t>
            </a:r>
            <a:r>
              <a:rPr lang="en-US" dirty="0"/>
              <a:t> </a:t>
            </a:r>
            <a:r>
              <a:rPr lang="en-US" dirty="0" err="1"/>
              <a:t>subjekta</a:t>
            </a:r>
            <a:r>
              <a:rPr lang="en-US" dirty="0"/>
              <a:t> </a:t>
            </a:r>
            <a:r>
              <a:rPr lang="en-US" dirty="0" err="1"/>
              <a:t>očekuje</a:t>
            </a:r>
            <a:r>
              <a:rPr lang="en-US" dirty="0"/>
              <a:t> </a:t>
            </a:r>
            <a:r>
              <a:rPr lang="en-US" dirty="0" err="1"/>
              <a:t>osnovno</a:t>
            </a:r>
            <a:r>
              <a:rPr lang="en-US" dirty="0"/>
              <a:t> </a:t>
            </a:r>
            <a:r>
              <a:rPr lang="en-US" dirty="0" err="1"/>
              <a:t>vlasničko</a:t>
            </a:r>
            <a:r>
              <a:rPr lang="en-US" dirty="0"/>
              <a:t> </a:t>
            </a:r>
            <a:r>
              <a:rPr lang="en-US" dirty="0" err="1"/>
              <a:t>pravo</a:t>
            </a:r>
            <a:r>
              <a:rPr lang="en-US" dirty="0"/>
              <a:t> – </a:t>
            </a:r>
            <a:r>
              <a:rPr lang="en-US" dirty="0" err="1"/>
              <a:t>povrat</a:t>
            </a:r>
            <a:r>
              <a:rPr lang="en-US" dirty="0"/>
              <a:t> </a:t>
            </a:r>
            <a:r>
              <a:rPr lang="en-US" dirty="0" err="1"/>
              <a:t>na</a:t>
            </a:r>
            <a:r>
              <a:rPr lang="en-US" dirty="0"/>
              <a:t> </a:t>
            </a:r>
            <a:r>
              <a:rPr lang="en-US" dirty="0" err="1"/>
              <a:t>imovinu</a:t>
            </a:r>
            <a:endParaRPr lang="en-US" dirty="0"/>
          </a:p>
          <a:p>
            <a:r>
              <a:rPr lang="en-US" dirty="0"/>
              <a:t>Bez </a:t>
            </a:r>
            <a:r>
              <a:rPr lang="en-US" dirty="0" err="1"/>
              <a:t>obzira</a:t>
            </a:r>
            <a:r>
              <a:rPr lang="en-US" dirty="0"/>
              <a:t> </a:t>
            </a:r>
            <a:r>
              <a:rPr lang="en-US" dirty="0" err="1"/>
              <a:t>na</a:t>
            </a:r>
            <a:r>
              <a:rPr lang="en-US" dirty="0"/>
              <a:t> </a:t>
            </a:r>
            <a:r>
              <a:rPr lang="en-US" dirty="0" err="1"/>
              <a:t>učešće</a:t>
            </a:r>
            <a:r>
              <a:rPr lang="en-US" dirty="0"/>
              <a:t> </a:t>
            </a:r>
            <a:r>
              <a:rPr lang="en-US" dirty="0" err="1"/>
              <a:t>Države</a:t>
            </a:r>
            <a:r>
              <a:rPr lang="en-US" dirty="0"/>
              <a:t> u </a:t>
            </a:r>
            <a:r>
              <a:rPr lang="en-US" dirty="0" err="1"/>
              <a:t>vlasništvu</a:t>
            </a:r>
            <a:r>
              <a:rPr lang="en-US" dirty="0"/>
              <a:t> – </a:t>
            </a:r>
            <a:r>
              <a:rPr lang="en-US" dirty="0" err="1"/>
              <a:t>ovo</a:t>
            </a:r>
            <a:r>
              <a:rPr lang="en-US" dirty="0"/>
              <a:t> </a:t>
            </a:r>
            <a:r>
              <a:rPr lang="en-US" dirty="0" err="1"/>
              <a:t>pravo</a:t>
            </a:r>
            <a:r>
              <a:rPr lang="en-US" dirty="0"/>
              <a:t> ne </a:t>
            </a:r>
            <a:r>
              <a:rPr lang="en-US" dirty="0" err="1"/>
              <a:t>treba</a:t>
            </a:r>
            <a:r>
              <a:rPr lang="en-US" dirty="0"/>
              <a:t> </a:t>
            </a:r>
            <a:r>
              <a:rPr lang="en-US" dirty="0" err="1"/>
              <a:t>sputavati</a:t>
            </a:r>
            <a:r>
              <a:rPr lang="en-US" dirty="0"/>
              <a:t> :</a:t>
            </a:r>
          </a:p>
          <a:p>
            <a:pPr marL="68580" indent="0">
              <a:buNone/>
            </a:pPr>
            <a:r>
              <a:rPr lang="en-US" dirty="0" err="1"/>
              <a:t>samo</a:t>
            </a:r>
            <a:r>
              <a:rPr lang="en-US" dirty="0"/>
              <a:t> operator </a:t>
            </a:r>
            <a:r>
              <a:rPr lang="en-US" dirty="0" err="1"/>
              <a:t>koji</a:t>
            </a:r>
            <a:r>
              <a:rPr lang="en-US" dirty="0"/>
              <a:t> </a:t>
            </a:r>
            <a:r>
              <a:rPr lang="en-US" dirty="0" err="1"/>
              <a:t>generiše</a:t>
            </a:r>
            <a:r>
              <a:rPr lang="en-US" dirty="0"/>
              <a:t> profit je </a:t>
            </a:r>
            <a:r>
              <a:rPr lang="en-US" dirty="0" err="1"/>
              <a:t>zdrav</a:t>
            </a:r>
            <a:r>
              <a:rPr lang="en-US" dirty="0"/>
              <a:t> operator </a:t>
            </a:r>
            <a:r>
              <a:rPr lang="en-US" dirty="0" err="1"/>
              <a:t>koji</a:t>
            </a:r>
            <a:r>
              <a:rPr lang="en-US" dirty="0"/>
              <a:t> </a:t>
            </a:r>
            <a:r>
              <a:rPr lang="en-US" dirty="0" err="1"/>
              <a:t>može</a:t>
            </a:r>
            <a:r>
              <a:rPr lang="en-US" dirty="0"/>
              <a:t> </a:t>
            </a:r>
            <a:r>
              <a:rPr lang="en-US" dirty="0" err="1"/>
              <a:t>adekvatno</a:t>
            </a:r>
            <a:r>
              <a:rPr lang="en-US" dirty="0"/>
              <a:t> da </a:t>
            </a:r>
            <a:r>
              <a:rPr lang="en-US" dirty="0" err="1"/>
              <a:t>razvija</a:t>
            </a:r>
            <a:r>
              <a:rPr lang="en-US" dirty="0"/>
              <a:t>, </a:t>
            </a:r>
            <a:r>
              <a:rPr lang="en-US" dirty="0" err="1"/>
              <a:t>održava</a:t>
            </a:r>
            <a:r>
              <a:rPr lang="en-US" dirty="0"/>
              <a:t> </a:t>
            </a:r>
            <a:r>
              <a:rPr lang="en-US" dirty="0" err="1"/>
              <a:t>i</a:t>
            </a:r>
            <a:r>
              <a:rPr lang="en-US" dirty="0"/>
              <a:t> </a:t>
            </a:r>
            <a:r>
              <a:rPr lang="en-US" dirty="0" err="1"/>
              <a:t>upravlja</a:t>
            </a:r>
            <a:r>
              <a:rPr lang="en-US" dirty="0"/>
              <a:t> </a:t>
            </a:r>
            <a:r>
              <a:rPr lang="en-US" dirty="0" err="1"/>
              <a:t>mrežom</a:t>
            </a:r>
            <a:endParaRPr lang="en-US" dirty="0"/>
          </a:p>
          <a:p>
            <a:endParaRPr lang="en-US" dirty="0"/>
          </a:p>
        </p:txBody>
      </p:sp>
    </p:spTree>
    <p:extLst>
      <p:ext uri="{BB962C8B-B14F-4D97-AF65-F5344CB8AC3E}">
        <p14:creationId xmlns:p14="http://schemas.microsoft.com/office/powerpoint/2010/main" val="2310215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68580" indent="0">
              <a:buNone/>
            </a:pPr>
            <a:r>
              <a:rPr lang="en-US" dirty="0" smtClean="0"/>
              <a:t>Da </a:t>
            </a:r>
            <a:r>
              <a:rPr lang="en-US" dirty="0" err="1" smtClean="0"/>
              <a:t>realno</a:t>
            </a:r>
            <a:r>
              <a:rPr lang="en-US" dirty="0" smtClean="0"/>
              <a:t> </a:t>
            </a:r>
            <a:r>
              <a:rPr lang="en-US" dirty="0" err="1" smtClean="0"/>
              <a:t>sagledaju</a:t>
            </a:r>
            <a:r>
              <a:rPr lang="en-US" dirty="0" smtClean="0"/>
              <a:t> </a:t>
            </a:r>
            <a:r>
              <a:rPr lang="en-US" dirty="0" err="1" smtClean="0"/>
              <a:t>svoje</a:t>
            </a:r>
            <a:r>
              <a:rPr lang="en-US" dirty="0" smtClean="0"/>
              <a:t> </a:t>
            </a:r>
            <a:r>
              <a:rPr lang="en-US" dirty="0" err="1" smtClean="0"/>
              <a:t>potrebe</a:t>
            </a:r>
            <a:endParaRPr lang="en-US" dirty="0" smtClean="0"/>
          </a:p>
          <a:p>
            <a:r>
              <a:rPr lang="en-US" dirty="0" err="1" smtClean="0"/>
              <a:t>Potrebna</a:t>
            </a:r>
            <a:r>
              <a:rPr lang="en-US" dirty="0" smtClean="0"/>
              <a:t> “</a:t>
            </a:r>
            <a:r>
              <a:rPr lang="en-US" dirty="0" err="1" smtClean="0"/>
              <a:t>pomoć</a:t>
            </a:r>
            <a:r>
              <a:rPr lang="en-US" dirty="0" smtClean="0"/>
              <a:t>” </a:t>
            </a:r>
            <a:r>
              <a:rPr lang="en-US" dirty="0" err="1" smtClean="0"/>
              <a:t>mehanizma</a:t>
            </a:r>
            <a:r>
              <a:rPr lang="en-US" dirty="0" smtClean="0"/>
              <a:t> </a:t>
            </a:r>
            <a:r>
              <a:rPr lang="en-US" dirty="0" err="1" smtClean="0"/>
              <a:t>odobravanja</a:t>
            </a:r>
            <a:r>
              <a:rPr lang="en-US" dirty="0" smtClean="0"/>
              <a:t> </a:t>
            </a:r>
            <a:r>
              <a:rPr lang="en-US" dirty="0" err="1" smtClean="0"/>
              <a:t>priključka</a:t>
            </a:r>
            <a:endParaRPr lang="en-US" dirty="0"/>
          </a:p>
        </p:txBody>
      </p:sp>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74041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1">
                    <a:lumMod val="50000"/>
                  </a:schemeClr>
                </a:solidFill>
                <a:effectLst>
                  <a:outerShdw blurRad="38100" dist="38100" dir="2700000" algn="tl">
                    <a:srgbClr val="000000">
                      <a:alpha val="43137"/>
                    </a:srgbClr>
                  </a:outerShdw>
                </a:effectLst>
              </a:rPr>
              <a:t>10</a:t>
            </a:r>
            <a:endParaRPr lang="en-US" sz="2000" dirty="0">
              <a:solidFill>
                <a:schemeClr val="accent1">
                  <a:lumMod val="50000"/>
                </a:schemeClr>
              </a:solidFill>
              <a:effectLst>
                <a:outerShdw blurRad="38100" dist="38100" dir="2700000" algn="tl">
                  <a:srgbClr val="000000">
                    <a:alpha val="43137"/>
                  </a:srgbClr>
                </a:outerShdw>
              </a:effectLst>
            </a:endParaRPr>
          </a:p>
        </p:txBody>
      </p:sp>
      <p:sp>
        <p:nvSpPr>
          <p:cNvPr id="10" name="Title 1"/>
          <p:cNvSpPr>
            <a:spLocks noGrp="1"/>
          </p:cNvSpPr>
          <p:nvPr>
            <p:ph type="title"/>
          </p:nvPr>
        </p:nvSpPr>
        <p:spPr>
          <a:xfrm>
            <a:off x="1043490" y="1027664"/>
            <a:ext cx="7024744" cy="1143000"/>
          </a:xfrm>
        </p:spPr>
        <p:txBody>
          <a:bodyPr>
            <a:noAutofit/>
          </a:bodyPr>
          <a:lstStyle/>
          <a:p>
            <a:r>
              <a:rPr lang="en-US" sz="3600" dirty="0" err="1" smtClean="0"/>
              <a:t>Nosioci</a:t>
            </a:r>
            <a:r>
              <a:rPr lang="en-US" sz="3600" dirty="0" smtClean="0"/>
              <a:t> </a:t>
            </a:r>
            <a:r>
              <a:rPr lang="en-US" sz="3600" dirty="0" err="1" smtClean="0"/>
              <a:t>koordinisanog</a:t>
            </a:r>
            <a:r>
              <a:rPr lang="en-US" sz="3600" dirty="0" smtClean="0"/>
              <a:t> </a:t>
            </a:r>
            <a:r>
              <a:rPr lang="en-US" sz="3600" dirty="0" err="1" smtClean="0"/>
              <a:t>razvoja</a:t>
            </a:r>
            <a:r>
              <a:rPr lang="en-US" sz="3600" dirty="0" smtClean="0"/>
              <a:t/>
            </a:r>
            <a:br>
              <a:rPr lang="en-US" sz="3600" dirty="0" smtClean="0"/>
            </a:br>
            <a:r>
              <a:rPr lang="en-US" sz="3600" b="1" dirty="0" err="1" smtClean="0"/>
              <a:t>Uloga</a:t>
            </a:r>
            <a:r>
              <a:rPr lang="en-US" sz="3600" b="1" dirty="0" smtClean="0"/>
              <a:t> </a:t>
            </a:r>
            <a:r>
              <a:rPr lang="en-US" sz="3600" b="1" dirty="0" err="1" smtClean="0"/>
              <a:t>investitora</a:t>
            </a:r>
            <a:endParaRPr lang="en-US" sz="3600" b="1" dirty="0"/>
          </a:p>
        </p:txBody>
      </p:sp>
    </p:spTree>
    <p:extLst>
      <p:ext uri="{BB962C8B-B14F-4D97-AF65-F5344CB8AC3E}">
        <p14:creationId xmlns:p14="http://schemas.microsoft.com/office/powerpoint/2010/main" val="365340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xh-ZA" dirty="0"/>
              <a:t>Precizno definisanje tačaka razgraničenja OPS-a i ODS-a</a:t>
            </a:r>
            <a:endParaRPr lang="en-US" dirty="0"/>
          </a:p>
          <a:p>
            <a:r>
              <a:rPr lang="en-US" dirty="0" err="1"/>
              <a:t>Standardizacija</a:t>
            </a:r>
            <a:r>
              <a:rPr lang="en-US" dirty="0"/>
              <a:t> </a:t>
            </a:r>
            <a:r>
              <a:rPr lang="en-US" dirty="0" err="1"/>
              <a:t>naknada</a:t>
            </a:r>
            <a:r>
              <a:rPr lang="en-US" dirty="0"/>
              <a:t> </a:t>
            </a:r>
            <a:r>
              <a:rPr lang="en-US" dirty="0" err="1"/>
              <a:t>za</a:t>
            </a:r>
            <a:r>
              <a:rPr lang="en-US" dirty="0"/>
              <a:t> </a:t>
            </a:r>
            <a:r>
              <a:rPr lang="en-US" dirty="0" err="1"/>
              <a:t>priključenje</a:t>
            </a:r>
            <a:endParaRPr lang="en-US" dirty="0"/>
          </a:p>
          <a:p>
            <a:r>
              <a:rPr lang="en-US" dirty="0" err="1" smtClean="0"/>
              <a:t>Liberalizacija</a:t>
            </a:r>
            <a:r>
              <a:rPr lang="en-US" dirty="0" smtClean="0"/>
              <a:t> </a:t>
            </a:r>
            <a:r>
              <a:rPr lang="en-US" dirty="0" err="1"/>
              <a:t>procesa</a:t>
            </a:r>
            <a:r>
              <a:rPr lang="en-US" dirty="0"/>
              <a:t> </a:t>
            </a:r>
            <a:r>
              <a:rPr lang="en-US" dirty="0" err="1"/>
              <a:t>izgradnje</a:t>
            </a:r>
            <a:r>
              <a:rPr lang="en-US" dirty="0"/>
              <a:t> </a:t>
            </a:r>
            <a:r>
              <a:rPr lang="en-US" dirty="0" err="1"/>
              <a:t>infrastruktire</a:t>
            </a:r>
            <a:r>
              <a:rPr lang="en-US" dirty="0"/>
              <a:t> </a:t>
            </a:r>
            <a:r>
              <a:rPr lang="en-US" dirty="0" err="1"/>
              <a:t>vezane</a:t>
            </a:r>
            <a:r>
              <a:rPr lang="en-US" dirty="0"/>
              <a:t> </a:t>
            </a:r>
            <a:r>
              <a:rPr lang="en-US" dirty="0" err="1"/>
              <a:t>za</a:t>
            </a:r>
            <a:r>
              <a:rPr lang="en-US" dirty="0"/>
              <a:t> </a:t>
            </a:r>
            <a:r>
              <a:rPr lang="en-US" dirty="0" err="1"/>
              <a:t>investicije</a:t>
            </a:r>
            <a:r>
              <a:rPr lang="en-US" dirty="0"/>
              <a:t> u </a:t>
            </a:r>
            <a:r>
              <a:rPr lang="en-US" dirty="0" err="1"/>
              <a:t>privredi</a:t>
            </a:r>
            <a:endParaRPr lang="en-US" dirty="0"/>
          </a:p>
        </p:txBody>
      </p:sp>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83498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1">
                    <a:lumMod val="50000"/>
                  </a:schemeClr>
                </a:solidFill>
                <a:effectLst>
                  <a:outerShdw blurRad="38100" dist="38100" dir="2700000" algn="tl">
                    <a:srgbClr val="000000">
                      <a:alpha val="43137"/>
                    </a:srgbClr>
                  </a:outerShdw>
                </a:effectLst>
              </a:rPr>
              <a:t>11</a:t>
            </a:r>
            <a:endParaRPr lang="en-US" sz="2000" dirty="0">
              <a:solidFill>
                <a:schemeClr val="accent1">
                  <a:lumMod val="50000"/>
                </a:schemeClr>
              </a:solidFill>
              <a:effectLst>
                <a:outerShdw blurRad="38100" dist="38100" dir="2700000" algn="tl">
                  <a:srgbClr val="000000">
                    <a:alpha val="43137"/>
                  </a:srgbClr>
                </a:outerShdw>
              </a:effectLst>
            </a:endParaRPr>
          </a:p>
        </p:txBody>
      </p:sp>
      <p:sp>
        <p:nvSpPr>
          <p:cNvPr id="9" name="Title 1"/>
          <p:cNvSpPr>
            <a:spLocks noGrp="1"/>
          </p:cNvSpPr>
          <p:nvPr>
            <p:ph type="title"/>
          </p:nvPr>
        </p:nvSpPr>
        <p:spPr>
          <a:xfrm>
            <a:off x="1043490" y="1027664"/>
            <a:ext cx="7024744" cy="1143000"/>
          </a:xfrm>
        </p:spPr>
        <p:txBody>
          <a:bodyPr>
            <a:noAutofit/>
          </a:bodyPr>
          <a:lstStyle/>
          <a:p>
            <a:r>
              <a:rPr lang="en-US" dirty="0" err="1" smtClean="0"/>
              <a:t>Predlog</a:t>
            </a:r>
            <a:r>
              <a:rPr lang="en-US" dirty="0" smtClean="0"/>
              <a:t> </a:t>
            </a:r>
            <a:r>
              <a:rPr lang="en-US" dirty="0" err="1" smtClean="0"/>
              <a:t>mjera</a:t>
            </a:r>
            <a:r>
              <a:rPr lang="en-US" dirty="0" smtClean="0"/>
              <a:t> </a:t>
            </a:r>
            <a:r>
              <a:rPr lang="en-US" dirty="0" err="1" smtClean="0"/>
              <a:t>za</a:t>
            </a:r>
            <a:r>
              <a:rPr lang="en-US" dirty="0" smtClean="0"/>
              <a:t> </a:t>
            </a:r>
            <a:r>
              <a:rPr lang="en-US" dirty="0" err="1" smtClean="0"/>
              <a:t>unaprjeđenje</a:t>
            </a:r>
            <a:endParaRPr lang="en-US" dirty="0"/>
          </a:p>
        </p:txBody>
      </p:sp>
    </p:spTree>
    <p:extLst>
      <p:ext uri="{BB962C8B-B14F-4D97-AF65-F5344CB8AC3E}">
        <p14:creationId xmlns:p14="http://schemas.microsoft.com/office/powerpoint/2010/main" val="149724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err="1" smtClean="0"/>
              <a:t>Zaključci</a:t>
            </a:r>
            <a:r>
              <a:rPr lang="en-US" dirty="0" smtClean="0"/>
              <a:t> 1/4</a:t>
            </a:r>
            <a:endParaRPr lang="en-US" dirty="0"/>
          </a:p>
        </p:txBody>
      </p:sp>
      <p:sp>
        <p:nvSpPr>
          <p:cNvPr id="3" name="Content Placeholder 2"/>
          <p:cNvSpPr>
            <a:spLocks noGrp="1"/>
          </p:cNvSpPr>
          <p:nvPr>
            <p:ph idx="1"/>
          </p:nvPr>
        </p:nvSpPr>
        <p:spPr>
          <a:xfrm>
            <a:off x="1043493" y="2323652"/>
            <a:ext cx="7056900" cy="3508977"/>
          </a:xfrm>
        </p:spPr>
        <p:txBody>
          <a:bodyPr>
            <a:normAutofit fontScale="92500" lnSpcReduction="20000"/>
          </a:bodyPr>
          <a:lstStyle/>
          <a:p>
            <a:r>
              <a:rPr lang="en-US" dirty="0" err="1"/>
              <a:t>Nekoordinisanost</a:t>
            </a:r>
            <a:r>
              <a:rPr lang="en-US" dirty="0"/>
              <a:t> u </a:t>
            </a:r>
            <a:r>
              <a:rPr lang="en-US" dirty="0" err="1"/>
              <a:t>razvoju</a:t>
            </a:r>
            <a:r>
              <a:rPr lang="en-US" dirty="0"/>
              <a:t> </a:t>
            </a:r>
            <a:r>
              <a:rPr lang="en-US" dirty="0" err="1"/>
              <a:t>prenosnog</a:t>
            </a:r>
            <a:r>
              <a:rPr lang="en-US" dirty="0"/>
              <a:t> </a:t>
            </a:r>
            <a:r>
              <a:rPr lang="en-US" dirty="0" err="1"/>
              <a:t>i</a:t>
            </a:r>
            <a:r>
              <a:rPr lang="en-US" dirty="0"/>
              <a:t> </a:t>
            </a:r>
            <a:r>
              <a:rPr lang="en-US" dirty="0" err="1"/>
              <a:t>distributivnog</a:t>
            </a:r>
            <a:r>
              <a:rPr lang="en-US" dirty="0"/>
              <a:t> </a:t>
            </a:r>
            <a:r>
              <a:rPr lang="en-US" dirty="0" err="1"/>
              <a:t>sistema</a:t>
            </a:r>
            <a:r>
              <a:rPr lang="en-US" dirty="0"/>
              <a:t> </a:t>
            </a:r>
            <a:r>
              <a:rPr lang="en-US" dirty="0" err="1"/>
              <a:t>neminovnost</a:t>
            </a:r>
            <a:r>
              <a:rPr lang="en-US" dirty="0"/>
              <a:t> je u </a:t>
            </a:r>
            <a:r>
              <a:rPr lang="en-US" dirty="0" err="1"/>
              <a:t>savremenom</a:t>
            </a:r>
            <a:r>
              <a:rPr lang="en-US" dirty="0"/>
              <a:t> </a:t>
            </a:r>
            <a:r>
              <a:rPr lang="en-US" dirty="0" err="1"/>
              <a:t>konceptu</a:t>
            </a:r>
            <a:r>
              <a:rPr lang="en-US" dirty="0"/>
              <a:t> </a:t>
            </a:r>
            <a:r>
              <a:rPr lang="en-US" dirty="0" err="1"/>
              <a:t>organizacije</a:t>
            </a:r>
            <a:r>
              <a:rPr lang="en-US" dirty="0"/>
              <a:t> </a:t>
            </a:r>
            <a:r>
              <a:rPr lang="en-US" dirty="0" err="1"/>
              <a:t>elektroenergetskog</a:t>
            </a:r>
            <a:r>
              <a:rPr lang="en-US" dirty="0"/>
              <a:t> </a:t>
            </a:r>
            <a:r>
              <a:rPr lang="en-US" dirty="0" err="1"/>
              <a:t>sektora</a:t>
            </a:r>
            <a:r>
              <a:rPr lang="en-US" dirty="0"/>
              <a:t>. </a:t>
            </a:r>
            <a:endParaRPr lang="en-US" dirty="0" smtClean="0"/>
          </a:p>
          <a:p>
            <a:r>
              <a:rPr lang="en-US" dirty="0" err="1" smtClean="0"/>
              <a:t>Priznavanje</a:t>
            </a:r>
            <a:r>
              <a:rPr lang="en-US" dirty="0" smtClean="0"/>
              <a:t> </a:t>
            </a:r>
            <a:r>
              <a:rPr lang="en-US" dirty="0" err="1"/>
              <a:t>ovog</a:t>
            </a:r>
            <a:r>
              <a:rPr lang="en-US" dirty="0"/>
              <a:t> </a:t>
            </a:r>
            <a:r>
              <a:rPr lang="en-US" dirty="0" err="1"/>
              <a:t>problema</a:t>
            </a:r>
            <a:r>
              <a:rPr lang="en-US" dirty="0"/>
              <a:t> je </a:t>
            </a:r>
            <a:r>
              <a:rPr lang="en-US" dirty="0" err="1"/>
              <a:t>neophodno</a:t>
            </a:r>
            <a:r>
              <a:rPr lang="en-US" dirty="0"/>
              <a:t> </a:t>
            </a:r>
            <a:r>
              <a:rPr lang="en-US" dirty="0" err="1"/>
              <a:t>kako</a:t>
            </a:r>
            <a:r>
              <a:rPr lang="en-US" dirty="0"/>
              <a:t> bi se </a:t>
            </a:r>
            <a:r>
              <a:rPr lang="en-US" dirty="0" err="1"/>
              <a:t>izbjegle</a:t>
            </a:r>
            <a:r>
              <a:rPr lang="en-US" dirty="0"/>
              <a:t> </a:t>
            </a:r>
            <a:r>
              <a:rPr lang="en-US" dirty="0" err="1"/>
              <a:t>teže</a:t>
            </a:r>
            <a:r>
              <a:rPr lang="en-US" dirty="0"/>
              <a:t> </a:t>
            </a:r>
            <a:r>
              <a:rPr lang="en-US" dirty="0" err="1"/>
              <a:t>posljedice</a:t>
            </a:r>
            <a:r>
              <a:rPr lang="en-US" dirty="0"/>
              <a:t> </a:t>
            </a:r>
            <a:r>
              <a:rPr lang="en-US" dirty="0" err="1"/>
              <a:t>činjenice</a:t>
            </a:r>
            <a:r>
              <a:rPr lang="en-US" dirty="0"/>
              <a:t> da </a:t>
            </a:r>
            <a:r>
              <a:rPr lang="en-US" dirty="0" err="1"/>
              <a:t>nedostatak</a:t>
            </a:r>
            <a:r>
              <a:rPr lang="en-US" dirty="0"/>
              <a:t> </a:t>
            </a:r>
            <a:r>
              <a:rPr lang="en-US" dirty="0" err="1"/>
              <a:t>koordinacije</a:t>
            </a:r>
            <a:r>
              <a:rPr lang="en-US" dirty="0"/>
              <a:t> </a:t>
            </a:r>
            <a:r>
              <a:rPr lang="en-US" dirty="0" err="1"/>
              <a:t>dovodi</a:t>
            </a:r>
            <a:r>
              <a:rPr lang="en-US" dirty="0"/>
              <a:t> do </a:t>
            </a:r>
            <a:r>
              <a:rPr lang="en-US" dirty="0" err="1"/>
              <a:t>prekomjernog</a:t>
            </a:r>
            <a:r>
              <a:rPr lang="en-US" dirty="0"/>
              <a:t> </a:t>
            </a:r>
            <a:r>
              <a:rPr lang="en-US" dirty="0" err="1"/>
              <a:t>razvoja</a:t>
            </a:r>
            <a:r>
              <a:rPr lang="en-US" dirty="0"/>
              <a:t> </a:t>
            </a:r>
            <a:r>
              <a:rPr lang="en-US" dirty="0" err="1"/>
              <a:t>jednog</a:t>
            </a:r>
            <a:r>
              <a:rPr lang="en-US" dirty="0"/>
              <a:t> od ta </a:t>
            </a:r>
            <a:r>
              <a:rPr lang="en-US" dirty="0" err="1"/>
              <a:t>dva</a:t>
            </a:r>
            <a:r>
              <a:rPr lang="en-US" dirty="0"/>
              <a:t> </a:t>
            </a:r>
            <a:r>
              <a:rPr lang="en-US" dirty="0" err="1"/>
              <a:t>sistema</a:t>
            </a:r>
            <a:r>
              <a:rPr lang="en-US" dirty="0"/>
              <a:t>, a </a:t>
            </a:r>
            <a:r>
              <a:rPr lang="en-US" dirty="0" err="1"/>
              <a:t>istovrmeno</a:t>
            </a:r>
            <a:r>
              <a:rPr lang="en-US" dirty="0"/>
              <a:t> do </a:t>
            </a:r>
            <a:r>
              <a:rPr lang="en-US" dirty="0" err="1"/>
              <a:t>usporenog</a:t>
            </a:r>
            <a:r>
              <a:rPr lang="en-US" dirty="0"/>
              <a:t> </a:t>
            </a:r>
            <a:r>
              <a:rPr lang="en-US" dirty="0" err="1"/>
              <a:t>razvoja</a:t>
            </a:r>
            <a:r>
              <a:rPr lang="en-US" dirty="0"/>
              <a:t> </a:t>
            </a:r>
            <a:r>
              <a:rPr lang="en-US" dirty="0" err="1"/>
              <a:t>drugog</a:t>
            </a:r>
            <a:r>
              <a:rPr lang="en-US" dirty="0"/>
              <a:t> </a:t>
            </a:r>
            <a:r>
              <a:rPr lang="en-US" dirty="0" err="1"/>
              <a:t>sistema</a:t>
            </a:r>
            <a:r>
              <a:rPr lang="en-US" dirty="0"/>
              <a:t>. </a:t>
            </a:r>
            <a:endParaRPr lang="en-US" dirty="0" smtClean="0"/>
          </a:p>
          <a:p>
            <a:r>
              <a:rPr lang="en-US" dirty="0" err="1" smtClean="0"/>
              <a:t>Sve</a:t>
            </a:r>
            <a:r>
              <a:rPr lang="en-US" dirty="0" smtClean="0"/>
              <a:t> </a:t>
            </a:r>
            <a:r>
              <a:rPr lang="en-US" dirty="0"/>
              <a:t>to u </a:t>
            </a:r>
            <a:r>
              <a:rPr lang="en-US" dirty="0" err="1"/>
              <a:t>konačnom</a:t>
            </a:r>
            <a:r>
              <a:rPr lang="en-US" dirty="0"/>
              <a:t> </a:t>
            </a:r>
            <a:r>
              <a:rPr lang="en-US" dirty="0" err="1"/>
              <a:t>ima</a:t>
            </a:r>
            <a:r>
              <a:rPr lang="en-US" dirty="0"/>
              <a:t> </a:t>
            </a:r>
            <a:r>
              <a:rPr lang="en-US" dirty="0" err="1"/>
              <a:t>za</a:t>
            </a:r>
            <a:r>
              <a:rPr lang="en-US" dirty="0"/>
              <a:t> </a:t>
            </a:r>
            <a:r>
              <a:rPr lang="en-US" dirty="0" err="1"/>
              <a:t>posljedicu</a:t>
            </a:r>
            <a:r>
              <a:rPr lang="en-US" dirty="0"/>
              <a:t> </a:t>
            </a:r>
            <a:r>
              <a:rPr lang="en-US" dirty="0" err="1"/>
              <a:t>skuplju</a:t>
            </a:r>
            <a:r>
              <a:rPr lang="en-US" dirty="0"/>
              <a:t> </a:t>
            </a:r>
            <a:r>
              <a:rPr lang="en-US" dirty="0" err="1"/>
              <a:t>i</a:t>
            </a:r>
            <a:r>
              <a:rPr lang="en-US" dirty="0"/>
              <a:t> </a:t>
            </a:r>
            <a:r>
              <a:rPr lang="en-US" dirty="0" err="1"/>
              <a:t>nepouzdaniju</a:t>
            </a:r>
            <a:r>
              <a:rPr lang="en-US" dirty="0"/>
              <a:t> </a:t>
            </a:r>
            <a:r>
              <a:rPr lang="en-US" dirty="0" err="1"/>
              <a:t>elektroenergetsku</a:t>
            </a:r>
            <a:r>
              <a:rPr lang="en-US" dirty="0"/>
              <a:t> </a:t>
            </a:r>
            <a:r>
              <a:rPr lang="en-US" dirty="0" err="1"/>
              <a:t>mrežu</a:t>
            </a:r>
            <a:r>
              <a:rPr lang="en-US" dirty="0"/>
              <a:t>.</a:t>
            </a:r>
            <a:endParaRPr lang="en-US" i="1" dirty="0">
              <a:solidFill>
                <a:schemeClr val="accent3">
                  <a:lumMod val="75000"/>
                </a:schemeClr>
              </a:solidFill>
            </a:endParaRPr>
          </a:p>
        </p:txBody>
      </p:sp>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108302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1">
                    <a:lumMod val="50000"/>
                  </a:schemeClr>
                </a:solidFill>
                <a:effectLst>
                  <a:outerShdw blurRad="38100" dist="38100" dir="2700000" algn="tl">
                    <a:srgbClr val="000000">
                      <a:alpha val="43137"/>
                    </a:srgbClr>
                  </a:outerShdw>
                </a:effectLst>
              </a:rPr>
              <a:t>12</a:t>
            </a:r>
            <a:endParaRPr lang="en-US" sz="2000"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58466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err="1" smtClean="0"/>
              <a:t>Zaključci</a:t>
            </a:r>
            <a:r>
              <a:rPr lang="en-US" dirty="0" smtClean="0"/>
              <a:t> 2/4</a:t>
            </a:r>
            <a:endParaRPr lang="en-US" dirty="0"/>
          </a:p>
        </p:txBody>
      </p:sp>
      <p:sp>
        <p:nvSpPr>
          <p:cNvPr id="3" name="Content Placeholder 2"/>
          <p:cNvSpPr>
            <a:spLocks noGrp="1"/>
          </p:cNvSpPr>
          <p:nvPr>
            <p:ph idx="1"/>
          </p:nvPr>
        </p:nvSpPr>
        <p:spPr/>
        <p:txBody>
          <a:bodyPr>
            <a:normAutofit fontScale="92500" lnSpcReduction="20000"/>
          </a:bodyPr>
          <a:lstStyle/>
          <a:p>
            <a:r>
              <a:rPr lang="vi-VN" dirty="0"/>
              <a:t>U crnogorskom elektroenergetskom sistemu, pored svuda zastupljenih objektivnih razloga manjka koordinisanog razvoja dvije mreže, postoji i određeni broj razloga, koji se mogu otkloniti pažljivijom primjenom propisa i planiranjem, kao i manjim modifikacijama važećih podzakonskih akata. </a:t>
            </a:r>
            <a:endParaRPr lang="xh-ZA" dirty="0" smtClean="0"/>
          </a:p>
          <a:p>
            <a:r>
              <a:rPr lang="vi-VN" dirty="0" smtClean="0"/>
              <a:t>Primjer </a:t>
            </a:r>
            <a:r>
              <a:rPr lang="vi-VN" dirty="0"/>
              <a:t>toga je predloženo preciznije zakonsko definisanje tačke razdvajanja odgovornosti OPS-a i ODS-a, posebno u pogledu daljeg razvoja.</a:t>
            </a:r>
            <a:endParaRPr lang="en-US" dirty="0"/>
          </a:p>
        </p:txBody>
      </p:sp>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122639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1">
                    <a:lumMod val="50000"/>
                  </a:schemeClr>
                </a:solidFill>
                <a:effectLst>
                  <a:outerShdw blurRad="38100" dist="38100" dir="2700000" algn="tl">
                    <a:srgbClr val="000000">
                      <a:alpha val="43137"/>
                    </a:srgbClr>
                  </a:outerShdw>
                </a:effectLst>
              </a:rPr>
              <a:t>13</a:t>
            </a:r>
            <a:endParaRPr lang="en-US" sz="2000"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390036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err="1" smtClean="0"/>
              <a:t>Zaključci</a:t>
            </a:r>
            <a:r>
              <a:rPr lang="en-US" dirty="0" smtClean="0"/>
              <a:t> 3/4</a:t>
            </a:r>
            <a:endParaRPr lang="en-US" dirty="0"/>
          </a:p>
        </p:txBody>
      </p:sp>
      <p:sp>
        <p:nvSpPr>
          <p:cNvPr id="3" name="Content Placeholder 2"/>
          <p:cNvSpPr>
            <a:spLocks noGrp="1"/>
          </p:cNvSpPr>
          <p:nvPr>
            <p:ph idx="1"/>
          </p:nvPr>
        </p:nvSpPr>
        <p:spPr/>
        <p:txBody>
          <a:bodyPr>
            <a:normAutofit fontScale="92500"/>
          </a:bodyPr>
          <a:lstStyle/>
          <a:p>
            <a:pPr lvl="0"/>
            <a:r>
              <a:rPr lang="xh-ZA" dirty="0"/>
              <a:t>Dodatni trošak koji se javlja usljed objektivnih razloga nedostatka koordinacije u razvoju dva sistema moguće je kontrolisati. </a:t>
            </a:r>
            <a:endParaRPr lang="xh-ZA" dirty="0" smtClean="0"/>
          </a:p>
          <a:p>
            <a:pPr lvl="0"/>
            <a:r>
              <a:rPr lang="xh-ZA" dirty="0" smtClean="0"/>
              <a:t>Neke </a:t>
            </a:r>
            <a:r>
              <a:rPr lang="xh-ZA" dirty="0"/>
              <a:t>od mjera predložene su u poglavljima 4.2. i 4.3., ali ključ kontrole ovog troška je aktivnije učešće Ministarstva i Agencije u postupku planiranja, odobravanja investicija i stvaranja odgovarajućeg regulatornog okvira.</a:t>
            </a:r>
            <a:endParaRPr lang="en-US" dirty="0"/>
          </a:p>
        </p:txBody>
      </p:sp>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133013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1">
                    <a:lumMod val="50000"/>
                  </a:schemeClr>
                </a:solidFill>
                <a:effectLst>
                  <a:outerShdw blurRad="38100" dist="38100" dir="2700000" algn="tl">
                    <a:srgbClr val="000000">
                      <a:alpha val="43137"/>
                    </a:srgbClr>
                  </a:outerShdw>
                </a:effectLst>
              </a:rPr>
              <a:t>14</a:t>
            </a:r>
            <a:endParaRPr lang="en-US" sz="2000"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99453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err="1" smtClean="0"/>
              <a:t>Zaključci</a:t>
            </a:r>
            <a:r>
              <a:rPr lang="en-US" dirty="0" smtClean="0"/>
              <a:t> 4/4</a:t>
            </a:r>
            <a:endParaRPr lang="en-US" dirty="0"/>
          </a:p>
        </p:txBody>
      </p:sp>
      <p:sp>
        <p:nvSpPr>
          <p:cNvPr id="3" name="Content Placeholder 2"/>
          <p:cNvSpPr>
            <a:spLocks noGrp="1"/>
          </p:cNvSpPr>
          <p:nvPr>
            <p:ph idx="1"/>
          </p:nvPr>
        </p:nvSpPr>
        <p:spPr>
          <a:xfrm>
            <a:off x="1043492" y="2323651"/>
            <a:ext cx="7258609" cy="4133447"/>
          </a:xfrm>
        </p:spPr>
        <p:txBody>
          <a:bodyPr>
            <a:normAutofit fontScale="92500" lnSpcReduction="20000"/>
          </a:bodyPr>
          <a:lstStyle/>
          <a:p>
            <a:r>
              <a:rPr lang="vi-VN" dirty="0"/>
              <a:t>Nedostatak koordinacije u razvoju prenosne i distributivne mreže jeste direktna posljedica vlaničkog i pravnog razdvajanja ovih subjekata, koje nije eksplicitno propisano paketom energetskih propisa Evropske unije. </a:t>
            </a:r>
            <a:endParaRPr lang="xh-ZA" dirty="0" smtClean="0"/>
          </a:p>
          <a:p>
            <a:r>
              <a:rPr lang="vi-VN" dirty="0" smtClean="0"/>
              <a:t>Pa </a:t>
            </a:r>
            <a:r>
              <a:rPr lang="vi-VN" dirty="0"/>
              <a:t>ipak, na ovom stepenu deregulacije elektroenergetskog sektora pravno integrisnje mrežnih djelatnosti možda bi popravilo stepen koordinisanosti razvoja mreže, ali bi drugi pozitivni efekti, poput mogućnosti uporednih analiza efikasnosti dva operatora izostali. Zbog toga je opcija reintegracije mrežnih djelatnosti mnogo manje poželjna od opcije pojačanog regulatornog nadzora u ovom segmentu.</a:t>
            </a:r>
          </a:p>
        </p:txBody>
      </p:sp>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1433358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1">
                    <a:lumMod val="50000"/>
                  </a:schemeClr>
                </a:solidFill>
                <a:effectLst>
                  <a:outerShdw blurRad="38100" dist="38100" dir="2700000" algn="tl">
                    <a:srgbClr val="000000">
                      <a:alpha val="43137"/>
                    </a:srgbClr>
                  </a:outerShdw>
                </a:effectLst>
              </a:rPr>
              <a:t>15</a:t>
            </a:r>
            <a:endParaRPr lang="en-US" sz="2000"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173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721" t="17531" r="61728" b="68825"/>
          <a:stretch/>
        </p:blipFill>
        <p:spPr bwMode="auto">
          <a:xfrm>
            <a:off x="2411760" y="548680"/>
            <a:ext cx="2046084" cy="116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721" t="17531" r="61728" b="68825"/>
          <a:stretch/>
        </p:blipFill>
        <p:spPr bwMode="auto">
          <a:xfrm>
            <a:off x="251520" y="1871479"/>
            <a:ext cx="4206324" cy="2333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131840" y="1105580"/>
            <a:ext cx="1326004" cy="523220"/>
          </a:xfrm>
          <a:prstGeom prst="rect">
            <a:avLst/>
          </a:prstGeom>
          <a:noFill/>
        </p:spPr>
        <p:txBody>
          <a:bodyPr wrap="none" rtlCol="0">
            <a:spAutoFit/>
          </a:bodyPr>
          <a:lstStyle/>
          <a:p>
            <a:r>
              <a:rPr lang="en-US" sz="2800" b="1" dirty="0" smtClean="0">
                <a:solidFill>
                  <a:schemeClr val="accent4">
                    <a:lumMod val="75000"/>
                  </a:schemeClr>
                </a:solidFill>
              </a:rPr>
              <a:t>STK C1</a:t>
            </a:r>
            <a:endParaRPr lang="en-US" sz="2800" b="1" dirty="0">
              <a:solidFill>
                <a:schemeClr val="accent4">
                  <a:lumMod val="75000"/>
                </a:schemeClr>
              </a:solidFill>
            </a:endParaRPr>
          </a:p>
        </p:txBody>
      </p:sp>
      <p:pic>
        <p:nvPicPr>
          <p:cNvPr id="102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251520" y="548680"/>
            <a:ext cx="2247201" cy="116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51520" y="1844824"/>
            <a:ext cx="4206324" cy="307777"/>
          </a:xfrm>
          <a:prstGeom prst="rect">
            <a:avLst/>
          </a:prstGeom>
          <a:noFill/>
        </p:spPr>
        <p:txBody>
          <a:bodyPr wrap="square" rtlCol="0">
            <a:spAutoFit/>
          </a:bodyPr>
          <a:lstStyle/>
          <a:p>
            <a:r>
              <a:rPr lang="en-US" sz="1400" b="1" dirty="0" smtClean="0">
                <a:solidFill>
                  <a:schemeClr val="accent2">
                    <a:lumMod val="75000"/>
                  </a:schemeClr>
                </a:solidFill>
              </a:rPr>
              <a:t>IV SAVJETOVANJE              </a:t>
            </a:r>
            <a:r>
              <a:rPr lang="en-US" sz="1400" b="1" dirty="0" err="1" smtClean="0">
                <a:solidFill>
                  <a:schemeClr val="accent2">
                    <a:lumMod val="75000"/>
                  </a:schemeClr>
                </a:solidFill>
              </a:rPr>
              <a:t>Igalo</a:t>
            </a:r>
            <a:r>
              <a:rPr lang="en-US" sz="1400" b="1" dirty="0" smtClean="0">
                <a:solidFill>
                  <a:schemeClr val="accent2">
                    <a:lumMod val="75000"/>
                  </a:schemeClr>
                </a:solidFill>
              </a:rPr>
              <a:t>, 11.-14.5.2015.</a:t>
            </a:r>
            <a:endParaRPr lang="en-US" sz="1400" b="1" dirty="0">
              <a:solidFill>
                <a:schemeClr val="accent2">
                  <a:lumMod val="75000"/>
                </a:schemeClr>
              </a:solidFill>
            </a:endParaRPr>
          </a:p>
        </p:txBody>
      </p:sp>
      <p:grpSp>
        <p:nvGrpSpPr>
          <p:cNvPr id="11" name="Group 10"/>
          <p:cNvGrpSpPr/>
          <p:nvPr/>
        </p:nvGrpSpPr>
        <p:grpSpPr>
          <a:xfrm>
            <a:off x="4644008" y="2348880"/>
            <a:ext cx="3482762" cy="3672408"/>
            <a:chOff x="4644008" y="2348880"/>
            <a:chExt cx="3482762" cy="3672408"/>
          </a:xfrm>
        </p:grpSpPr>
        <p:pic>
          <p:nvPicPr>
            <p:cNvPr id="2050" name="Picture 2" descr="http://en.hdyo.org/assets/ask-question-1-ff9bc6fa5eaa0d7667ae7a5a4c61330c.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9019"/>
            <a:stretch/>
          </p:blipFill>
          <p:spPr bwMode="auto">
            <a:xfrm>
              <a:off x="4644008" y="2852936"/>
              <a:ext cx="3482762" cy="316835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ttp://en.hdyo.org/assets/ask-question-1-ff9bc6fa5eaa0d7667ae7a5a4c61330c.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9019" b="90909"/>
            <a:stretch/>
          </p:blipFill>
          <p:spPr bwMode="auto">
            <a:xfrm>
              <a:off x="4644008" y="2348880"/>
              <a:ext cx="3482762" cy="504056"/>
            </a:xfrm>
            <a:prstGeom prst="rect">
              <a:avLst/>
            </a:prstGeom>
            <a:noFill/>
            <a:extLst>
              <a:ext uri="{909E8E84-426E-40DD-AFC4-6F175D3DCCD1}">
                <a14:hiddenFill xmlns:a14="http://schemas.microsoft.com/office/drawing/2010/main">
                  <a:solidFill>
                    <a:srgbClr val="FFFFFF"/>
                  </a:solidFill>
                </a14:hiddenFill>
              </a:ext>
            </a:extLst>
          </p:spPr>
        </p:pic>
      </p:grpSp>
      <p:sp>
        <p:nvSpPr>
          <p:cNvPr id="15" name="Content Placeholder 2"/>
          <p:cNvSpPr txBox="1">
            <a:spLocks/>
          </p:cNvSpPr>
          <p:nvPr/>
        </p:nvSpPr>
        <p:spPr>
          <a:xfrm>
            <a:off x="251521" y="2276872"/>
            <a:ext cx="4206324" cy="529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r>
              <a:rPr lang="en-US" sz="2800" dirty="0" err="1" smtClean="0"/>
              <a:t>Pitanja</a:t>
            </a:r>
            <a:r>
              <a:rPr lang="en-US" sz="2800" dirty="0" smtClean="0"/>
              <a:t> </a:t>
            </a:r>
            <a:r>
              <a:rPr lang="en-US" sz="2800" dirty="0" err="1" smtClean="0"/>
              <a:t>recenzenta</a:t>
            </a:r>
            <a:r>
              <a:rPr lang="en-US" sz="2800" dirty="0" smtClean="0"/>
              <a:t> 1/3</a:t>
            </a:r>
          </a:p>
          <a:p>
            <a:endParaRPr lang="en-US" sz="2800" dirty="0"/>
          </a:p>
        </p:txBody>
      </p:sp>
      <p:sp>
        <p:nvSpPr>
          <p:cNvPr id="12" name="Content Placeholder 2"/>
          <p:cNvSpPr txBox="1">
            <a:spLocks/>
          </p:cNvSpPr>
          <p:nvPr/>
        </p:nvSpPr>
        <p:spPr>
          <a:xfrm>
            <a:off x="179512" y="2789312"/>
            <a:ext cx="4536504" cy="3592016"/>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r>
              <a:rPr lang="vi-VN" sz="1600" dirty="0" smtClean="0"/>
              <a:t>Autor </a:t>
            </a:r>
            <a:r>
              <a:rPr lang="vi-VN" sz="1600" dirty="0"/>
              <a:t>je kao jednu od prepreka koordinisanom razvoju distributivne i prenosne mreže istakao različitost usluga prenosa i distribucije električne energije. To za posljedicu ima i različite pristupe u eksploataciji mreže. Međutim, u skorije vrijeme prisutan je trend ekspanzije distribuirane proizvodnje koji pred ODS postavlja nove zadatke. U kojoj mjeri je ODS u Crnoj Gori tehnički pripremljen za nove upravljačke funkcije i da li je za očekivati uža saradnja između ODS i OPS u smislu korišćenja iskustava OPS u upravljanju aktivnom mrežom? </a:t>
            </a:r>
            <a:endParaRPr lang="en-US" sz="1600" dirty="0"/>
          </a:p>
        </p:txBody>
      </p:sp>
      <p:sp>
        <p:nvSpPr>
          <p:cNvPr id="2" name="Rectangle 1"/>
          <p:cNvSpPr/>
          <p:nvPr/>
        </p:nvSpPr>
        <p:spPr>
          <a:xfrm>
            <a:off x="179512" y="6237312"/>
            <a:ext cx="8136904" cy="584775"/>
          </a:xfrm>
          <a:prstGeom prst="rect">
            <a:avLst/>
          </a:prstGeom>
        </p:spPr>
        <p:txBody>
          <a:bodyPr wrap="square">
            <a:spAutoFit/>
          </a:bodyPr>
          <a:lstStyle/>
          <a:p>
            <a:r>
              <a:rPr lang="en-US" sz="1600" dirty="0" err="1"/>
              <a:t>Kakav</a:t>
            </a:r>
            <a:r>
              <a:rPr lang="en-US" sz="1600" dirty="0"/>
              <a:t> </a:t>
            </a:r>
            <a:r>
              <a:rPr lang="en-US" sz="1600" dirty="0" err="1"/>
              <a:t>uticaj</a:t>
            </a:r>
            <a:r>
              <a:rPr lang="en-US" sz="1600" dirty="0"/>
              <a:t> </a:t>
            </a:r>
            <a:r>
              <a:rPr lang="en-US" sz="1600" dirty="0" err="1"/>
              <a:t>distribuirana</a:t>
            </a:r>
            <a:r>
              <a:rPr lang="en-US" sz="1600" dirty="0"/>
              <a:t> </a:t>
            </a:r>
            <a:r>
              <a:rPr lang="en-US" sz="1600" dirty="0" err="1"/>
              <a:t>proizvodnja</a:t>
            </a:r>
            <a:r>
              <a:rPr lang="en-US" sz="1600" dirty="0"/>
              <a:t> </a:t>
            </a:r>
            <a:r>
              <a:rPr lang="en-US" sz="1600" dirty="0" err="1"/>
              <a:t>može</a:t>
            </a:r>
            <a:r>
              <a:rPr lang="en-US" sz="1600" dirty="0"/>
              <a:t> </a:t>
            </a:r>
            <a:r>
              <a:rPr lang="en-US" sz="1600" dirty="0" err="1"/>
              <a:t>imati</a:t>
            </a:r>
            <a:r>
              <a:rPr lang="en-US" sz="1600" dirty="0"/>
              <a:t> </a:t>
            </a:r>
            <a:r>
              <a:rPr lang="en-US" sz="1600" dirty="0" err="1"/>
              <a:t>na</a:t>
            </a:r>
            <a:r>
              <a:rPr lang="en-US" sz="1600" dirty="0"/>
              <a:t> </a:t>
            </a:r>
            <a:r>
              <a:rPr lang="en-US" sz="1600" dirty="0" err="1"/>
              <a:t>koordinisani</a:t>
            </a:r>
            <a:r>
              <a:rPr lang="en-US" sz="1600" dirty="0"/>
              <a:t> </a:t>
            </a:r>
            <a:r>
              <a:rPr lang="en-US" sz="1600" dirty="0" err="1"/>
              <a:t>razvoj</a:t>
            </a:r>
            <a:r>
              <a:rPr lang="en-US" sz="1600" dirty="0"/>
              <a:t> </a:t>
            </a:r>
            <a:r>
              <a:rPr lang="en-US" sz="1600" dirty="0" err="1"/>
              <a:t>prenosne</a:t>
            </a:r>
            <a:r>
              <a:rPr lang="en-US" sz="1600" dirty="0"/>
              <a:t> </a:t>
            </a:r>
            <a:r>
              <a:rPr lang="en-US" sz="1600" dirty="0" err="1"/>
              <a:t>i</a:t>
            </a:r>
            <a:r>
              <a:rPr lang="en-US" sz="1600" dirty="0"/>
              <a:t> </a:t>
            </a:r>
            <a:r>
              <a:rPr lang="en-US" sz="1600" dirty="0" err="1"/>
              <a:t>distributivne</a:t>
            </a:r>
            <a:r>
              <a:rPr lang="en-US" sz="1600" dirty="0"/>
              <a:t> </a:t>
            </a:r>
            <a:r>
              <a:rPr lang="en-US" sz="1600" dirty="0" err="1"/>
              <a:t>mreže</a:t>
            </a:r>
            <a:r>
              <a:rPr lang="en-US" sz="1600" dirty="0"/>
              <a:t>?</a:t>
            </a:r>
          </a:p>
        </p:txBody>
      </p:sp>
    </p:spTree>
    <p:extLst>
      <p:ext uri="{BB962C8B-B14F-4D97-AF65-F5344CB8AC3E}">
        <p14:creationId xmlns:p14="http://schemas.microsoft.com/office/powerpoint/2010/main" val="10426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721" t="17531" r="61728" b="68825"/>
          <a:stretch/>
        </p:blipFill>
        <p:spPr bwMode="auto">
          <a:xfrm>
            <a:off x="2411760" y="548680"/>
            <a:ext cx="2046084" cy="116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721" t="17531" r="61728" b="68825"/>
          <a:stretch/>
        </p:blipFill>
        <p:spPr bwMode="auto">
          <a:xfrm>
            <a:off x="251520" y="1871479"/>
            <a:ext cx="4206324" cy="2333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131840" y="1105580"/>
            <a:ext cx="1326004" cy="523220"/>
          </a:xfrm>
          <a:prstGeom prst="rect">
            <a:avLst/>
          </a:prstGeom>
          <a:noFill/>
        </p:spPr>
        <p:txBody>
          <a:bodyPr wrap="none" rtlCol="0">
            <a:spAutoFit/>
          </a:bodyPr>
          <a:lstStyle/>
          <a:p>
            <a:r>
              <a:rPr lang="en-US" sz="2800" b="1" dirty="0" smtClean="0">
                <a:solidFill>
                  <a:schemeClr val="accent4">
                    <a:lumMod val="75000"/>
                  </a:schemeClr>
                </a:solidFill>
              </a:rPr>
              <a:t>STK C1</a:t>
            </a:r>
            <a:endParaRPr lang="en-US" sz="2800" b="1" dirty="0">
              <a:solidFill>
                <a:schemeClr val="accent4">
                  <a:lumMod val="75000"/>
                </a:schemeClr>
              </a:solidFill>
            </a:endParaRPr>
          </a:p>
        </p:txBody>
      </p:sp>
      <p:pic>
        <p:nvPicPr>
          <p:cNvPr id="102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251520" y="548680"/>
            <a:ext cx="2247201" cy="116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51520" y="1844824"/>
            <a:ext cx="4206324" cy="307777"/>
          </a:xfrm>
          <a:prstGeom prst="rect">
            <a:avLst/>
          </a:prstGeom>
          <a:noFill/>
        </p:spPr>
        <p:txBody>
          <a:bodyPr wrap="square" rtlCol="0">
            <a:spAutoFit/>
          </a:bodyPr>
          <a:lstStyle/>
          <a:p>
            <a:r>
              <a:rPr lang="en-US" sz="1400" b="1" dirty="0" smtClean="0">
                <a:solidFill>
                  <a:schemeClr val="accent2">
                    <a:lumMod val="75000"/>
                  </a:schemeClr>
                </a:solidFill>
              </a:rPr>
              <a:t>IV SAVJETOVANJE              </a:t>
            </a:r>
            <a:r>
              <a:rPr lang="en-US" sz="1400" b="1" dirty="0" err="1" smtClean="0">
                <a:solidFill>
                  <a:schemeClr val="accent2">
                    <a:lumMod val="75000"/>
                  </a:schemeClr>
                </a:solidFill>
              </a:rPr>
              <a:t>Igalo</a:t>
            </a:r>
            <a:r>
              <a:rPr lang="en-US" sz="1400" b="1" dirty="0" smtClean="0">
                <a:solidFill>
                  <a:schemeClr val="accent2">
                    <a:lumMod val="75000"/>
                  </a:schemeClr>
                </a:solidFill>
              </a:rPr>
              <a:t>, 11.-14.5.2015.</a:t>
            </a:r>
            <a:endParaRPr lang="en-US" sz="1400" b="1" dirty="0">
              <a:solidFill>
                <a:schemeClr val="accent2">
                  <a:lumMod val="75000"/>
                </a:schemeClr>
              </a:solidFill>
            </a:endParaRPr>
          </a:p>
        </p:txBody>
      </p:sp>
      <p:grpSp>
        <p:nvGrpSpPr>
          <p:cNvPr id="11" name="Group 10"/>
          <p:cNvGrpSpPr/>
          <p:nvPr/>
        </p:nvGrpSpPr>
        <p:grpSpPr>
          <a:xfrm>
            <a:off x="4644008" y="2348880"/>
            <a:ext cx="3482762" cy="3672408"/>
            <a:chOff x="4644008" y="2348880"/>
            <a:chExt cx="3482762" cy="3672408"/>
          </a:xfrm>
        </p:grpSpPr>
        <p:pic>
          <p:nvPicPr>
            <p:cNvPr id="2050" name="Picture 2" descr="http://en.hdyo.org/assets/ask-question-1-ff9bc6fa5eaa0d7667ae7a5a4c61330c.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9019"/>
            <a:stretch/>
          </p:blipFill>
          <p:spPr bwMode="auto">
            <a:xfrm>
              <a:off x="4644008" y="2852936"/>
              <a:ext cx="3482762" cy="316835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ttp://en.hdyo.org/assets/ask-question-1-ff9bc6fa5eaa0d7667ae7a5a4c61330c.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9019" b="90909"/>
            <a:stretch/>
          </p:blipFill>
          <p:spPr bwMode="auto">
            <a:xfrm>
              <a:off x="4644008" y="2348880"/>
              <a:ext cx="3482762" cy="504056"/>
            </a:xfrm>
            <a:prstGeom prst="rect">
              <a:avLst/>
            </a:prstGeom>
            <a:noFill/>
            <a:extLst>
              <a:ext uri="{909E8E84-426E-40DD-AFC4-6F175D3DCCD1}">
                <a14:hiddenFill xmlns:a14="http://schemas.microsoft.com/office/drawing/2010/main">
                  <a:solidFill>
                    <a:srgbClr val="FFFFFF"/>
                  </a:solidFill>
                </a14:hiddenFill>
              </a:ext>
            </a:extLst>
          </p:spPr>
        </p:pic>
      </p:grpSp>
      <p:sp>
        <p:nvSpPr>
          <p:cNvPr id="15" name="Content Placeholder 2"/>
          <p:cNvSpPr txBox="1">
            <a:spLocks/>
          </p:cNvSpPr>
          <p:nvPr/>
        </p:nvSpPr>
        <p:spPr>
          <a:xfrm>
            <a:off x="251521" y="2276872"/>
            <a:ext cx="4206324" cy="529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r>
              <a:rPr lang="en-US" sz="2800" dirty="0" err="1" smtClean="0"/>
              <a:t>Pitanja</a:t>
            </a:r>
            <a:r>
              <a:rPr lang="en-US" sz="2800" dirty="0" smtClean="0"/>
              <a:t> </a:t>
            </a:r>
            <a:r>
              <a:rPr lang="en-US" sz="2800" dirty="0" err="1" smtClean="0"/>
              <a:t>recenzenta</a:t>
            </a:r>
            <a:r>
              <a:rPr lang="en-US" sz="2800" dirty="0" smtClean="0"/>
              <a:t> 2/3</a:t>
            </a:r>
          </a:p>
          <a:p>
            <a:endParaRPr lang="en-US" sz="2800" dirty="0"/>
          </a:p>
        </p:txBody>
      </p:sp>
      <p:sp>
        <p:nvSpPr>
          <p:cNvPr id="12" name="Content Placeholder 2"/>
          <p:cNvSpPr txBox="1">
            <a:spLocks/>
          </p:cNvSpPr>
          <p:nvPr/>
        </p:nvSpPr>
        <p:spPr>
          <a:xfrm>
            <a:off x="251520" y="2636912"/>
            <a:ext cx="4392488" cy="3592016"/>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r>
              <a:rPr lang="vi-VN" sz="1600" dirty="0"/>
              <a:t>Autor je istakao značaj koordinacije razvoja prenosne i distributivne mreže na nivou Ministarstva ekonomije koje je definisao kao nosioca razvoja. S tim u vezi je prepoznao Strategiju razvoja energetike kao neposredni krovni dokument za planove razvoja prenosne i distributivne mreže, odnosno kao dokument koji uzima u obzir koordinisani razvoj prenosne i distributivne mreže. U kojoj mjeri Strategija razvoja energetike uspjeva da izvrši koordinaciju planova razvoja prenosne i distributivne mreže u Crnoj Gori? </a:t>
            </a:r>
          </a:p>
          <a:p>
            <a:endParaRPr lang="vi-VN" sz="1600" dirty="0"/>
          </a:p>
        </p:txBody>
      </p:sp>
      <p:sp>
        <p:nvSpPr>
          <p:cNvPr id="14" name="Content Placeholder 2"/>
          <p:cNvSpPr txBox="1">
            <a:spLocks/>
          </p:cNvSpPr>
          <p:nvPr/>
        </p:nvSpPr>
        <p:spPr>
          <a:xfrm>
            <a:off x="251520" y="6228928"/>
            <a:ext cx="8352928" cy="864096"/>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r>
              <a:rPr lang="vi-VN" sz="1600" dirty="0" smtClean="0"/>
              <a:t>Koji </a:t>
            </a:r>
            <a:r>
              <a:rPr lang="vi-VN" sz="1600" dirty="0"/>
              <a:t>su glavni faktori koji definišu uspješnost Strategije razvoja energetike u koordinisanju razvoja prenosne i distributivne mreže?</a:t>
            </a:r>
          </a:p>
          <a:p>
            <a:endParaRPr lang="vi-VN" sz="1600" dirty="0"/>
          </a:p>
        </p:txBody>
      </p:sp>
    </p:spTree>
    <p:extLst>
      <p:ext uri="{BB962C8B-B14F-4D97-AF65-F5344CB8AC3E}">
        <p14:creationId xmlns:p14="http://schemas.microsoft.com/office/powerpoint/2010/main" val="2593175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721" t="17531" r="61728" b="68825"/>
          <a:stretch/>
        </p:blipFill>
        <p:spPr bwMode="auto">
          <a:xfrm>
            <a:off x="2411760" y="548680"/>
            <a:ext cx="2046084" cy="116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721" t="17531" r="61728" b="68825"/>
          <a:stretch/>
        </p:blipFill>
        <p:spPr bwMode="auto">
          <a:xfrm>
            <a:off x="251520" y="1871479"/>
            <a:ext cx="4206324" cy="2333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131840" y="1105580"/>
            <a:ext cx="1326004" cy="523220"/>
          </a:xfrm>
          <a:prstGeom prst="rect">
            <a:avLst/>
          </a:prstGeom>
          <a:noFill/>
        </p:spPr>
        <p:txBody>
          <a:bodyPr wrap="none" rtlCol="0">
            <a:spAutoFit/>
          </a:bodyPr>
          <a:lstStyle/>
          <a:p>
            <a:r>
              <a:rPr lang="en-US" sz="2800" b="1" dirty="0" smtClean="0">
                <a:solidFill>
                  <a:schemeClr val="accent4">
                    <a:lumMod val="75000"/>
                  </a:schemeClr>
                </a:solidFill>
              </a:rPr>
              <a:t>STK C1</a:t>
            </a:r>
            <a:endParaRPr lang="en-US" sz="2800" b="1" dirty="0">
              <a:solidFill>
                <a:schemeClr val="accent4">
                  <a:lumMod val="75000"/>
                </a:schemeClr>
              </a:solidFill>
            </a:endParaRPr>
          </a:p>
        </p:txBody>
      </p:sp>
      <p:pic>
        <p:nvPicPr>
          <p:cNvPr id="102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251520" y="548680"/>
            <a:ext cx="2247201" cy="116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51520" y="1844824"/>
            <a:ext cx="4206324" cy="307777"/>
          </a:xfrm>
          <a:prstGeom prst="rect">
            <a:avLst/>
          </a:prstGeom>
          <a:noFill/>
        </p:spPr>
        <p:txBody>
          <a:bodyPr wrap="square" rtlCol="0">
            <a:spAutoFit/>
          </a:bodyPr>
          <a:lstStyle/>
          <a:p>
            <a:r>
              <a:rPr lang="en-US" sz="1400" b="1" dirty="0" smtClean="0">
                <a:solidFill>
                  <a:schemeClr val="accent2">
                    <a:lumMod val="75000"/>
                  </a:schemeClr>
                </a:solidFill>
              </a:rPr>
              <a:t>IV SAVJETOVANJE              </a:t>
            </a:r>
            <a:r>
              <a:rPr lang="en-US" sz="1400" b="1" dirty="0" err="1" smtClean="0">
                <a:solidFill>
                  <a:schemeClr val="accent2">
                    <a:lumMod val="75000"/>
                  </a:schemeClr>
                </a:solidFill>
              </a:rPr>
              <a:t>Igalo</a:t>
            </a:r>
            <a:r>
              <a:rPr lang="en-US" sz="1400" b="1" dirty="0" smtClean="0">
                <a:solidFill>
                  <a:schemeClr val="accent2">
                    <a:lumMod val="75000"/>
                  </a:schemeClr>
                </a:solidFill>
              </a:rPr>
              <a:t>, 11.-14.5.2015.</a:t>
            </a:r>
            <a:endParaRPr lang="en-US" sz="1400" b="1" dirty="0">
              <a:solidFill>
                <a:schemeClr val="accent2">
                  <a:lumMod val="75000"/>
                </a:schemeClr>
              </a:solidFill>
            </a:endParaRPr>
          </a:p>
        </p:txBody>
      </p:sp>
      <p:grpSp>
        <p:nvGrpSpPr>
          <p:cNvPr id="11" name="Group 10"/>
          <p:cNvGrpSpPr/>
          <p:nvPr/>
        </p:nvGrpSpPr>
        <p:grpSpPr>
          <a:xfrm>
            <a:off x="4644008" y="2348880"/>
            <a:ext cx="3482762" cy="3672408"/>
            <a:chOff x="4644008" y="2348880"/>
            <a:chExt cx="3482762" cy="3672408"/>
          </a:xfrm>
        </p:grpSpPr>
        <p:pic>
          <p:nvPicPr>
            <p:cNvPr id="2050" name="Picture 2" descr="http://en.hdyo.org/assets/ask-question-1-ff9bc6fa5eaa0d7667ae7a5a4c61330c.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9019"/>
            <a:stretch/>
          </p:blipFill>
          <p:spPr bwMode="auto">
            <a:xfrm>
              <a:off x="4644008" y="2852936"/>
              <a:ext cx="3482762" cy="316835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ttp://en.hdyo.org/assets/ask-question-1-ff9bc6fa5eaa0d7667ae7a5a4c61330c.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9019" b="90909"/>
            <a:stretch/>
          </p:blipFill>
          <p:spPr bwMode="auto">
            <a:xfrm>
              <a:off x="4644008" y="2348880"/>
              <a:ext cx="3482762" cy="504056"/>
            </a:xfrm>
            <a:prstGeom prst="rect">
              <a:avLst/>
            </a:prstGeom>
            <a:noFill/>
            <a:extLst>
              <a:ext uri="{909E8E84-426E-40DD-AFC4-6F175D3DCCD1}">
                <a14:hiddenFill xmlns:a14="http://schemas.microsoft.com/office/drawing/2010/main">
                  <a:solidFill>
                    <a:srgbClr val="FFFFFF"/>
                  </a:solidFill>
                </a14:hiddenFill>
              </a:ext>
            </a:extLst>
          </p:spPr>
        </p:pic>
      </p:grpSp>
      <p:sp>
        <p:nvSpPr>
          <p:cNvPr id="15" name="Content Placeholder 2"/>
          <p:cNvSpPr txBox="1">
            <a:spLocks/>
          </p:cNvSpPr>
          <p:nvPr/>
        </p:nvSpPr>
        <p:spPr>
          <a:xfrm>
            <a:off x="251521" y="2323652"/>
            <a:ext cx="4206324" cy="529284"/>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r>
              <a:rPr lang="en-US" sz="2800" dirty="0" err="1" smtClean="0"/>
              <a:t>Pitanja</a:t>
            </a:r>
            <a:r>
              <a:rPr lang="en-US" sz="2800" dirty="0" smtClean="0"/>
              <a:t> </a:t>
            </a:r>
            <a:r>
              <a:rPr lang="en-US" sz="2800" dirty="0" err="1" smtClean="0"/>
              <a:t>recenzenta</a:t>
            </a:r>
            <a:r>
              <a:rPr lang="en-US" sz="2800" dirty="0" smtClean="0"/>
              <a:t> 3/3</a:t>
            </a:r>
          </a:p>
          <a:p>
            <a:endParaRPr lang="en-US" sz="2800" dirty="0"/>
          </a:p>
        </p:txBody>
      </p:sp>
      <p:sp>
        <p:nvSpPr>
          <p:cNvPr id="12" name="Content Placeholder 2"/>
          <p:cNvSpPr txBox="1">
            <a:spLocks/>
          </p:cNvSpPr>
          <p:nvPr/>
        </p:nvSpPr>
        <p:spPr>
          <a:xfrm>
            <a:off x="251521" y="2996952"/>
            <a:ext cx="4392487" cy="3312368"/>
          </a:xfrm>
          <a:prstGeom prst="rect">
            <a:avLst/>
          </a:prstGeom>
        </p:spPr>
        <p:txBody>
          <a:bodyPr vert="horz" lIns="91440" tIns="45720" rIns="91440" bIns="45720" rtlCol="0">
            <a:noAutofit/>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r>
              <a:rPr lang="vi-VN" sz="2400" dirty="0" smtClean="0"/>
              <a:t>U </a:t>
            </a:r>
            <a:r>
              <a:rPr lang="vi-VN" sz="2400" dirty="0"/>
              <a:t>kojoj mjeri se postojeći planovi razvoja prenosne i distributivne mreže realizuju u Crnoj Gori?</a:t>
            </a:r>
          </a:p>
          <a:p>
            <a:endParaRPr lang="vi-VN" sz="2400" dirty="0"/>
          </a:p>
        </p:txBody>
      </p:sp>
    </p:spTree>
    <p:extLst>
      <p:ext uri="{BB962C8B-B14F-4D97-AF65-F5344CB8AC3E}">
        <p14:creationId xmlns:p14="http://schemas.microsoft.com/office/powerpoint/2010/main" val="1445391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Struktura</a:t>
            </a:r>
            <a:r>
              <a:rPr lang="en-US" dirty="0"/>
              <a:t> </a:t>
            </a:r>
            <a:r>
              <a:rPr lang="en-US" dirty="0" err="1"/>
              <a:t>rada</a:t>
            </a:r>
            <a:endParaRPr lang="en-US" dirty="0"/>
          </a:p>
        </p:txBody>
      </p:sp>
      <p:sp>
        <p:nvSpPr>
          <p:cNvPr id="3" name="Content Placeholder 2"/>
          <p:cNvSpPr>
            <a:spLocks noGrp="1"/>
          </p:cNvSpPr>
          <p:nvPr>
            <p:ph idx="1"/>
          </p:nvPr>
        </p:nvSpPr>
        <p:spPr>
          <a:xfrm>
            <a:off x="1043491" y="2323652"/>
            <a:ext cx="7258609" cy="3807529"/>
          </a:xfrm>
        </p:spPr>
        <p:txBody>
          <a:bodyPr>
            <a:normAutofit/>
          </a:bodyPr>
          <a:lstStyle/>
          <a:p>
            <a:r>
              <a:rPr lang="en-US" dirty="0" err="1" smtClean="0"/>
              <a:t>Uzroci</a:t>
            </a:r>
            <a:r>
              <a:rPr lang="en-US" dirty="0" smtClean="0"/>
              <a:t> </a:t>
            </a:r>
            <a:r>
              <a:rPr lang="en-US" dirty="0" err="1" smtClean="0"/>
              <a:t>nedostatka</a:t>
            </a:r>
            <a:r>
              <a:rPr lang="en-US" dirty="0" smtClean="0"/>
              <a:t> </a:t>
            </a:r>
            <a:r>
              <a:rPr lang="en-US" dirty="0" err="1" smtClean="0"/>
              <a:t>koordinacije</a:t>
            </a:r>
            <a:endParaRPr lang="en-US" dirty="0" smtClean="0"/>
          </a:p>
          <a:p>
            <a:endParaRPr lang="en-US" dirty="0" smtClean="0"/>
          </a:p>
          <a:p>
            <a:r>
              <a:rPr lang="en-US" dirty="0" err="1" smtClean="0"/>
              <a:t>Nosioci</a:t>
            </a:r>
            <a:r>
              <a:rPr lang="en-US" dirty="0" smtClean="0"/>
              <a:t> </a:t>
            </a:r>
            <a:r>
              <a:rPr lang="en-US" dirty="0" err="1" smtClean="0"/>
              <a:t>koordinisanog</a:t>
            </a:r>
            <a:r>
              <a:rPr lang="en-US" dirty="0" smtClean="0"/>
              <a:t> </a:t>
            </a:r>
            <a:r>
              <a:rPr lang="en-US" dirty="0" err="1" smtClean="0"/>
              <a:t>razvoja</a:t>
            </a:r>
            <a:endParaRPr lang="en-US" dirty="0" smtClean="0"/>
          </a:p>
          <a:p>
            <a:endParaRPr lang="en-US" dirty="0" smtClean="0"/>
          </a:p>
          <a:p>
            <a:r>
              <a:rPr lang="en-US" dirty="0" err="1" smtClean="0"/>
              <a:t>Predlog</a:t>
            </a:r>
            <a:r>
              <a:rPr lang="en-US" dirty="0" smtClean="0"/>
              <a:t> </a:t>
            </a:r>
            <a:r>
              <a:rPr lang="en-US" dirty="0" err="1" smtClean="0"/>
              <a:t>mjera</a:t>
            </a:r>
            <a:r>
              <a:rPr lang="en-US" dirty="0" smtClean="0"/>
              <a:t> </a:t>
            </a:r>
            <a:r>
              <a:rPr lang="en-US" dirty="0" err="1" smtClean="0"/>
              <a:t>za</a:t>
            </a:r>
            <a:r>
              <a:rPr lang="en-US" dirty="0" smtClean="0"/>
              <a:t> </a:t>
            </a:r>
            <a:r>
              <a:rPr lang="en-US" dirty="0" err="1" smtClean="0"/>
              <a:t>unaprjeđenje</a:t>
            </a:r>
            <a:endParaRPr lang="en-US" dirty="0" smtClean="0"/>
          </a:p>
          <a:p>
            <a:endParaRPr lang="en-US" dirty="0"/>
          </a:p>
        </p:txBody>
      </p:sp>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161620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1">
                    <a:lumMod val="50000"/>
                  </a:schemeClr>
                </a:solidFill>
                <a:effectLst>
                  <a:outerShdw blurRad="38100" dist="38100" dir="2700000" algn="tl">
                    <a:srgbClr val="000000">
                      <a:alpha val="43137"/>
                    </a:srgbClr>
                  </a:outerShdw>
                </a:effectLst>
              </a:rPr>
              <a:t>1</a:t>
            </a:r>
            <a:endParaRPr lang="en-US" sz="2400"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49465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Motiv</a:t>
            </a:r>
            <a:endParaRPr lang="en-US" dirty="0"/>
          </a:p>
        </p:txBody>
      </p:sp>
      <p:sp>
        <p:nvSpPr>
          <p:cNvPr id="3" name="Content Placeholder 2"/>
          <p:cNvSpPr>
            <a:spLocks noGrp="1"/>
          </p:cNvSpPr>
          <p:nvPr>
            <p:ph idx="1"/>
          </p:nvPr>
        </p:nvSpPr>
        <p:spPr>
          <a:xfrm>
            <a:off x="1043492" y="2323652"/>
            <a:ext cx="7258609" cy="3508977"/>
          </a:xfrm>
        </p:spPr>
        <p:txBody>
          <a:bodyPr>
            <a:normAutofit fontScale="85000" lnSpcReduction="20000"/>
          </a:bodyPr>
          <a:lstStyle/>
          <a:p>
            <a:pPr marL="68580" indent="0">
              <a:buNone/>
            </a:pPr>
            <a:r>
              <a:rPr lang="en-US" dirty="0" err="1"/>
              <a:t>Elektroenergetske</a:t>
            </a:r>
            <a:r>
              <a:rPr lang="en-US" dirty="0"/>
              <a:t> </a:t>
            </a:r>
            <a:r>
              <a:rPr lang="en-US" dirty="0" err="1"/>
              <a:t>mrežne</a:t>
            </a:r>
            <a:r>
              <a:rPr lang="en-US" dirty="0"/>
              <a:t> </a:t>
            </a:r>
            <a:r>
              <a:rPr lang="en-US" dirty="0" err="1"/>
              <a:t>djelatnosti</a:t>
            </a:r>
            <a:r>
              <a:rPr lang="en-US" dirty="0"/>
              <a:t> u </a:t>
            </a:r>
            <a:r>
              <a:rPr lang="en-US" dirty="0" err="1"/>
              <a:t>Evropi</a:t>
            </a:r>
            <a:r>
              <a:rPr lang="en-US" dirty="0"/>
              <a:t> </a:t>
            </a:r>
            <a:r>
              <a:rPr lang="en-US" dirty="0" err="1"/>
              <a:t>danas</a:t>
            </a:r>
            <a:r>
              <a:rPr lang="en-US" dirty="0"/>
              <a:t> </a:t>
            </a:r>
            <a:r>
              <a:rPr lang="en-US" dirty="0" err="1"/>
              <a:t>nalaze</a:t>
            </a:r>
            <a:r>
              <a:rPr lang="en-US" dirty="0"/>
              <a:t> se </a:t>
            </a:r>
            <a:r>
              <a:rPr lang="en-US" dirty="0" err="1"/>
              <a:t>na</a:t>
            </a:r>
            <a:r>
              <a:rPr lang="en-US" dirty="0"/>
              <a:t> </a:t>
            </a:r>
            <a:r>
              <a:rPr lang="en-US" dirty="0" err="1"/>
              <a:t>prekretnici</a:t>
            </a:r>
            <a:r>
              <a:rPr lang="en-US" dirty="0"/>
              <a:t>. </a:t>
            </a:r>
            <a:endParaRPr lang="en-US" dirty="0" smtClean="0"/>
          </a:p>
          <a:p>
            <a:pPr marL="68580" indent="0">
              <a:buNone/>
            </a:pPr>
            <a:r>
              <a:rPr lang="en-US" dirty="0" err="1" smtClean="0"/>
              <a:t>Potreba</a:t>
            </a:r>
            <a:r>
              <a:rPr lang="en-US" dirty="0" smtClean="0"/>
              <a:t> </a:t>
            </a:r>
            <a:r>
              <a:rPr lang="en-US" dirty="0" err="1"/>
              <a:t>za</a:t>
            </a:r>
            <a:r>
              <a:rPr lang="en-US" dirty="0"/>
              <a:t> </a:t>
            </a:r>
            <a:r>
              <a:rPr lang="en-US" dirty="0" err="1"/>
              <a:t>intenzivnim</a:t>
            </a:r>
            <a:r>
              <a:rPr lang="en-US" dirty="0"/>
              <a:t> </a:t>
            </a:r>
            <a:r>
              <a:rPr lang="en-US" dirty="0" err="1" smtClean="0"/>
              <a:t>razvojem</a:t>
            </a:r>
            <a:r>
              <a:rPr lang="en-US" dirty="0" smtClean="0"/>
              <a:t> </a:t>
            </a:r>
            <a:r>
              <a:rPr lang="en-US" dirty="0" err="1" smtClean="0"/>
              <a:t>proizilazi</a:t>
            </a:r>
            <a:r>
              <a:rPr lang="en-US" dirty="0" smtClean="0"/>
              <a:t> </a:t>
            </a:r>
            <a:r>
              <a:rPr lang="en-US" dirty="0" err="1" smtClean="0"/>
              <a:t>iz</a:t>
            </a:r>
            <a:r>
              <a:rPr lang="en-US" dirty="0" smtClean="0"/>
              <a:t> </a:t>
            </a:r>
          </a:p>
          <a:p>
            <a:r>
              <a:rPr lang="en-US" dirty="0" err="1" smtClean="0"/>
              <a:t>dugoročne</a:t>
            </a:r>
            <a:r>
              <a:rPr lang="en-US" dirty="0" smtClean="0"/>
              <a:t> </a:t>
            </a:r>
            <a:r>
              <a:rPr lang="en-US" dirty="0" err="1"/>
              <a:t>kampanje</a:t>
            </a:r>
            <a:r>
              <a:rPr lang="en-US" dirty="0"/>
              <a:t> </a:t>
            </a:r>
            <a:r>
              <a:rPr lang="en-US" dirty="0" err="1"/>
              <a:t>čiji</a:t>
            </a:r>
            <a:r>
              <a:rPr lang="en-US" dirty="0"/>
              <a:t> je </a:t>
            </a:r>
            <a:r>
              <a:rPr lang="en-US" dirty="0" err="1"/>
              <a:t>cilj</a:t>
            </a:r>
            <a:r>
              <a:rPr lang="en-US" dirty="0"/>
              <a:t> </a:t>
            </a:r>
            <a:r>
              <a:rPr lang="en-US" dirty="0" err="1"/>
              <a:t>stvaranje</a:t>
            </a:r>
            <a:r>
              <a:rPr lang="en-US" dirty="0"/>
              <a:t> </a:t>
            </a:r>
            <a:r>
              <a:rPr lang="en-US" dirty="0" err="1"/>
              <a:t>preduslova</a:t>
            </a:r>
            <a:r>
              <a:rPr lang="en-US" dirty="0"/>
              <a:t> </a:t>
            </a:r>
            <a:r>
              <a:rPr lang="en-US" dirty="0" err="1"/>
              <a:t>za</a:t>
            </a:r>
            <a:r>
              <a:rPr lang="en-US" dirty="0"/>
              <a:t> </a:t>
            </a:r>
            <a:r>
              <a:rPr lang="en-US" dirty="0" err="1"/>
              <a:t>nesmetan</a:t>
            </a:r>
            <a:r>
              <a:rPr lang="en-US" dirty="0"/>
              <a:t> </a:t>
            </a:r>
            <a:r>
              <a:rPr lang="en-US" dirty="0" err="1"/>
              <a:t>razvoj</a:t>
            </a:r>
            <a:r>
              <a:rPr lang="en-US" dirty="0"/>
              <a:t> </a:t>
            </a:r>
            <a:r>
              <a:rPr lang="en-US" dirty="0" err="1"/>
              <a:t>slobodnog</a:t>
            </a:r>
            <a:r>
              <a:rPr lang="en-US" dirty="0"/>
              <a:t> </a:t>
            </a:r>
            <a:r>
              <a:rPr lang="en-US" dirty="0" err="1"/>
              <a:t>tržišta</a:t>
            </a:r>
            <a:r>
              <a:rPr lang="en-US" dirty="0"/>
              <a:t> </a:t>
            </a:r>
            <a:r>
              <a:rPr lang="en-US" dirty="0" err="1"/>
              <a:t>električne</a:t>
            </a:r>
            <a:r>
              <a:rPr lang="en-US" dirty="0"/>
              <a:t> </a:t>
            </a:r>
            <a:r>
              <a:rPr lang="en-US" dirty="0" err="1"/>
              <a:t>energije</a:t>
            </a:r>
            <a:r>
              <a:rPr lang="en-US" dirty="0" smtClean="0"/>
              <a:t>,</a:t>
            </a:r>
          </a:p>
          <a:p>
            <a:r>
              <a:rPr lang="en-US" dirty="0" err="1" smtClean="0"/>
              <a:t>kampanje</a:t>
            </a:r>
            <a:r>
              <a:rPr lang="en-US" dirty="0" smtClean="0"/>
              <a:t> </a:t>
            </a:r>
            <a:r>
              <a:rPr lang="en-US" dirty="0" err="1"/>
              <a:t>za</a:t>
            </a:r>
            <a:r>
              <a:rPr lang="en-US" dirty="0"/>
              <a:t> </a:t>
            </a:r>
            <a:r>
              <a:rPr lang="en-US" dirty="0" err="1"/>
              <a:t>integraciju</a:t>
            </a:r>
            <a:r>
              <a:rPr lang="en-US" dirty="0"/>
              <a:t> </a:t>
            </a:r>
            <a:r>
              <a:rPr lang="en-US" dirty="0" err="1"/>
              <a:t>obnovljivih</a:t>
            </a:r>
            <a:r>
              <a:rPr lang="en-US" dirty="0"/>
              <a:t> </a:t>
            </a:r>
            <a:r>
              <a:rPr lang="en-US" dirty="0" err="1"/>
              <a:t>izvora</a:t>
            </a:r>
            <a:r>
              <a:rPr lang="en-US" dirty="0"/>
              <a:t> </a:t>
            </a:r>
            <a:r>
              <a:rPr lang="en-US" dirty="0" err="1"/>
              <a:t>elekrične</a:t>
            </a:r>
            <a:r>
              <a:rPr lang="en-US" dirty="0"/>
              <a:t> </a:t>
            </a:r>
            <a:r>
              <a:rPr lang="en-US" dirty="0" err="1"/>
              <a:t>energije</a:t>
            </a:r>
            <a:r>
              <a:rPr lang="en-US" dirty="0"/>
              <a:t> u </a:t>
            </a:r>
            <a:r>
              <a:rPr lang="en-US" dirty="0" err="1"/>
              <a:t>elektroenergetski</a:t>
            </a:r>
            <a:r>
              <a:rPr lang="en-US" dirty="0"/>
              <a:t> </a:t>
            </a:r>
            <a:r>
              <a:rPr lang="en-US" dirty="0" err="1" smtClean="0"/>
              <a:t>sitem</a:t>
            </a:r>
            <a:endParaRPr lang="en-US" dirty="0" smtClean="0"/>
          </a:p>
          <a:p>
            <a:r>
              <a:rPr lang="en-US" dirty="0" err="1" smtClean="0"/>
              <a:t>rastućih</a:t>
            </a:r>
            <a:r>
              <a:rPr lang="en-US" dirty="0" smtClean="0"/>
              <a:t> </a:t>
            </a:r>
            <a:r>
              <a:rPr lang="en-US" dirty="0" err="1" smtClean="0"/>
              <a:t>kriterijuma</a:t>
            </a:r>
            <a:r>
              <a:rPr lang="en-US" dirty="0" smtClean="0"/>
              <a:t> </a:t>
            </a:r>
            <a:r>
              <a:rPr lang="en-US" dirty="0" err="1"/>
              <a:t>kvaliteta</a:t>
            </a:r>
            <a:r>
              <a:rPr lang="en-US" dirty="0"/>
              <a:t> </a:t>
            </a:r>
            <a:r>
              <a:rPr lang="en-US" dirty="0" err="1"/>
              <a:t>snabdijevanja</a:t>
            </a:r>
            <a:r>
              <a:rPr lang="en-US" dirty="0"/>
              <a:t> </a:t>
            </a:r>
            <a:r>
              <a:rPr lang="en-US" dirty="0" err="1"/>
              <a:t>električnom</a:t>
            </a:r>
            <a:r>
              <a:rPr lang="en-US" dirty="0"/>
              <a:t> </a:t>
            </a:r>
            <a:r>
              <a:rPr lang="en-US" dirty="0" err="1"/>
              <a:t>energijom</a:t>
            </a:r>
            <a:r>
              <a:rPr lang="en-US" dirty="0"/>
              <a:t>, </a:t>
            </a:r>
            <a:r>
              <a:rPr lang="en-US" dirty="0" err="1"/>
              <a:t>odnosno</a:t>
            </a:r>
            <a:r>
              <a:rPr lang="en-US" dirty="0"/>
              <a:t> </a:t>
            </a:r>
            <a:r>
              <a:rPr lang="en-US" dirty="0" err="1"/>
              <a:t>sve</a:t>
            </a:r>
            <a:r>
              <a:rPr lang="en-US" dirty="0"/>
              <a:t> </a:t>
            </a:r>
            <a:r>
              <a:rPr lang="en-US" dirty="0" err="1" smtClean="0"/>
              <a:t>veće</a:t>
            </a:r>
            <a:r>
              <a:rPr lang="en-US" dirty="0" smtClean="0"/>
              <a:t> </a:t>
            </a:r>
            <a:r>
              <a:rPr lang="en-US" dirty="0" err="1" smtClean="0"/>
              <a:t>osjetljivosti</a:t>
            </a:r>
            <a:r>
              <a:rPr lang="en-US" dirty="0" smtClean="0"/>
              <a:t> </a:t>
            </a:r>
            <a:r>
              <a:rPr lang="en-US" dirty="0" err="1"/>
              <a:t>potrošača</a:t>
            </a:r>
            <a:r>
              <a:rPr lang="en-US" dirty="0"/>
              <a:t> </a:t>
            </a:r>
            <a:r>
              <a:rPr lang="en-US" dirty="0" err="1"/>
              <a:t>na</a:t>
            </a:r>
            <a:r>
              <a:rPr lang="en-US" dirty="0"/>
              <a:t> </a:t>
            </a:r>
            <a:r>
              <a:rPr lang="en-US" dirty="0" err="1"/>
              <a:t>prekide</a:t>
            </a:r>
            <a:r>
              <a:rPr lang="en-US" dirty="0"/>
              <a:t> u </a:t>
            </a:r>
            <a:r>
              <a:rPr lang="en-US" dirty="0" err="1"/>
              <a:t>isporuci</a:t>
            </a:r>
            <a:r>
              <a:rPr lang="en-US" dirty="0"/>
              <a:t> </a:t>
            </a:r>
            <a:r>
              <a:rPr lang="en-US" dirty="0" err="1"/>
              <a:t>električne</a:t>
            </a:r>
            <a:r>
              <a:rPr lang="en-US" dirty="0"/>
              <a:t> </a:t>
            </a:r>
            <a:r>
              <a:rPr lang="en-US" dirty="0" err="1" smtClean="0"/>
              <a:t>energije</a:t>
            </a:r>
            <a:endParaRPr lang="en-US" dirty="0" smtClean="0"/>
          </a:p>
          <a:p>
            <a:r>
              <a:rPr lang="en-US" dirty="0" err="1" smtClean="0"/>
              <a:t>Sve</a:t>
            </a:r>
            <a:r>
              <a:rPr lang="en-US" dirty="0" smtClean="0"/>
              <a:t> </a:t>
            </a:r>
            <a:r>
              <a:rPr lang="en-US" dirty="0" err="1" smtClean="0"/>
              <a:t>oštrijih</a:t>
            </a:r>
            <a:r>
              <a:rPr lang="en-US" dirty="0" smtClean="0"/>
              <a:t> </a:t>
            </a:r>
            <a:r>
              <a:rPr lang="en-US" dirty="0" err="1" smtClean="0"/>
              <a:t>klimatskih</a:t>
            </a:r>
            <a:r>
              <a:rPr lang="en-US" dirty="0" smtClean="0"/>
              <a:t> </a:t>
            </a:r>
            <a:r>
              <a:rPr lang="en-US" dirty="0" err="1" smtClean="0"/>
              <a:t>uslova</a:t>
            </a:r>
            <a:endParaRPr lang="en-US" dirty="0" smtClean="0"/>
          </a:p>
          <a:p>
            <a:endParaRPr lang="en-US" dirty="0"/>
          </a:p>
        </p:txBody>
      </p:sp>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178060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1">
                    <a:lumMod val="50000"/>
                  </a:schemeClr>
                </a:solidFill>
                <a:effectLst>
                  <a:outerShdw blurRad="38100" dist="38100" dir="2700000" algn="tl">
                    <a:srgbClr val="000000">
                      <a:alpha val="43137"/>
                    </a:srgbClr>
                  </a:outerShdw>
                </a:effectLst>
              </a:rPr>
              <a:t>2</a:t>
            </a:r>
            <a:endParaRPr lang="en-US" sz="2400"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5978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OBJEKTIVNI UZROCI NEDOSTATKA KOORDINACIJE</a:t>
            </a:r>
          </a:p>
        </p:txBody>
      </p:sp>
      <p:sp>
        <p:nvSpPr>
          <p:cNvPr id="3" name="Content Placeholder 2"/>
          <p:cNvSpPr>
            <a:spLocks noGrp="1"/>
          </p:cNvSpPr>
          <p:nvPr>
            <p:ph idx="1"/>
          </p:nvPr>
        </p:nvSpPr>
        <p:spPr>
          <a:xfrm>
            <a:off x="1043492" y="2323652"/>
            <a:ext cx="7056900" cy="3807529"/>
          </a:xfrm>
        </p:spPr>
        <p:txBody>
          <a:bodyPr>
            <a:normAutofit/>
          </a:bodyPr>
          <a:lstStyle/>
          <a:p>
            <a:pPr marL="68580" indent="0">
              <a:buNone/>
            </a:pPr>
            <a:r>
              <a:rPr lang="xh-ZA" dirty="0" smtClean="0"/>
              <a:t>U radu nisu razmatrani subjektivni </a:t>
            </a:r>
            <a:r>
              <a:rPr lang="xh-ZA" dirty="0" smtClean="0"/>
              <a:t>nedostaci</a:t>
            </a:r>
          </a:p>
          <a:p>
            <a:pPr marL="68580" indent="0">
              <a:buNone/>
            </a:pPr>
            <a:r>
              <a:rPr lang="xh-ZA" dirty="0" smtClean="0"/>
              <a:t>Od </a:t>
            </a:r>
            <a:r>
              <a:rPr lang="xh-ZA" dirty="0" smtClean="0"/>
              <a:t>objektivnih uzroka </a:t>
            </a:r>
            <a:r>
              <a:rPr lang="xh-ZA" dirty="0" smtClean="0"/>
              <a:t>identifikovani </a:t>
            </a:r>
            <a:r>
              <a:rPr lang="xh-ZA" dirty="0" smtClean="0"/>
              <a:t>su:</a:t>
            </a:r>
          </a:p>
          <a:p>
            <a:r>
              <a:rPr lang="xh-ZA" dirty="0" smtClean="0"/>
              <a:t>Različita investiciona sposobnost</a:t>
            </a:r>
          </a:p>
          <a:p>
            <a:r>
              <a:rPr lang="xh-ZA" dirty="0" smtClean="0"/>
              <a:t>Različita kadrovska osposoljenost</a:t>
            </a:r>
          </a:p>
          <a:p>
            <a:r>
              <a:rPr lang="xh-ZA" dirty="0" smtClean="0"/>
              <a:t>Različito poslovno okruženje</a:t>
            </a:r>
          </a:p>
          <a:p>
            <a:r>
              <a:rPr lang="xh-ZA" dirty="0"/>
              <a:t>Različitost usluga prenosa i distribucije električne energije</a:t>
            </a:r>
            <a:endParaRPr lang="xh-ZA" dirty="0" smtClean="0"/>
          </a:p>
          <a:p>
            <a:endParaRPr lang="xh-ZA" dirty="0" smtClean="0">
              <a:latin typeface="Century Gothic" panose="020B0502020202020204" pitchFamily="34" charset="0"/>
            </a:endParaRPr>
          </a:p>
          <a:p>
            <a:pPr marL="68580" indent="0">
              <a:buNone/>
            </a:pPr>
            <a:endParaRPr lang="en-US" dirty="0"/>
          </a:p>
        </p:txBody>
      </p:sp>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1911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1">
                    <a:lumMod val="50000"/>
                  </a:schemeClr>
                </a:solidFill>
                <a:effectLst>
                  <a:outerShdw blurRad="38100" dist="38100" dir="2700000" algn="tl">
                    <a:srgbClr val="000000">
                      <a:alpha val="43137"/>
                    </a:srgbClr>
                  </a:outerShdw>
                </a:effectLst>
              </a:rPr>
              <a:t>3</a:t>
            </a:r>
            <a:endParaRPr lang="en-US" sz="2400" dirty="0">
              <a:solidFill>
                <a:schemeClr val="accent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55778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200143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1">
                    <a:lumMod val="50000"/>
                  </a:schemeClr>
                </a:solidFill>
                <a:effectLst>
                  <a:outerShdw blurRad="38100" dist="38100" dir="2700000" algn="tl">
                    <a:srgbClr val="000000">
                      <a:alpha val="43137"/>
                    </a:srgbClr>
                  </a:outerShdw>
                </a:effectLst>
              </a:rPr>
              <a:t>4</a:t>
            </a:r>
            <a:endParaRPr lang="en-US" sz="2400" dirty="0">
              <a:solidFill>
                <a:schemeClr val="accent1">
                  <a:lumMod val="50000"/>
                </a:schemeClr>
              </a:solidFill>
              <a:effectLst>
                <a:outerShdw blurRad="38100" dist="38100" dir="2700000" algn="tl">
                  <a:srgbClr val="000000">
                    <a:alpha val="43137"/>
                  </a:srgbClr>
                </a:outerShdw>
              </a:effectLst>
            </a:endParaRPr>
          </a:p>
        </p:txBody>
      </p:sp>
      <p:sp>
        <p:nvSpPr>
          <p:cNvPr id="2" name="Title 1"/>
          <p:cNvSpPr>
            <a:spLocks noGrp="1"/>
          </p:cNvSpPr>
          <p:nvPr>
            <p:ph type="title"/>
          </p:nvPr>
        </p:nvSpPr>
        <p:spPr/>
        <p:txBody>
          <a:bodyPr>
            <a:normAutofit fontScale="90000"/>
          </a:bodyPr>
          <a:lstStyle/>
          <a:p>
            <a:r>
              <a:rPr lang="en-US" dirty="0" err="1" smtClean="0"/>
              <a:t>Različita</a:t>
            </a:r>
            <a:r>
              <a:rPr lang="en-US" dirty="0" smtClean="0"/>
              <a:t> </a:t>
            </a:r>
            <a:r>
              <a:rPr lang="en-US" dirty="0" err="1" smtClean="0"/>
              <a:t>investiciona</a:t>
            </a:r>
            <a:r>
              <a:rPr lang="en-US" dirty="0" smtClean="0"/>
              <a:t> </a:t>
            </a:r>
            <a:r>
              <a:rPr lang="en-US" dirty="0" err="1" smtClean="0"/>
              <a:t>sposobnost</a:t>
            </a:r>
            <a:endParaRPr lang="en-US" dirty="0"/>
          </a:p>
        </p:txBody>
      </p:sp>
      <p:sp>
        <p:nvSpPr>
          <p:cNvPr id="9" name="Content Placeholder 8"/>
          <p:cNvSpPr>
            <a:spLocks noGrp="1"/>
          </p:cNvSpPr>
          <p:nvPr>
            <p:ph idx="1"/>
          </p:nvPr>
        </p:nvSpPr>
        <p:spPr/>
        <p:txBody>
          <a:bodyPr>
            <a:normAutofit fontScale="92500" lnSpcReduction="10000"/>
          </a:bodyPr>
          <a:lstStyle/>
          <a:p>
            <a:r>
              <a:rPr lang="xh-ZA" dirty="0" smtClean="0"/>
              <a:t>N</a:t>
            </a:r>
            <a:r>
              <a:rPr lang="vi-VN" dirty="0" smtClean="0"/>
              <a:t>i </a:t>
            </a:r>
            <a:r>
              <a:rPr lang="vi-VN" dirty="0"/>
              <a:t>drugim ni trećim paketom energetskih propisa Evropske unije </a:t>
            </a:r>
            <a:r>
              <a:rPr lang="vi-VN" dirty="0" smtClean="0"/>
              <a:t>nije </a:t>
            </a:r>
            <a:r>
              <a:rPr lang="vi-VN" dirty="0"/>
              <a:t>zahtijevano međusobno vlasničko razdvajanje mrežnih </a:t>
            </a:r>
            <a:r>
              <a:rPr lang="vi-VN" dirty="0" smtClean="0"/>
              <a:t>djelatnosti</a:t>
            </a:r>
            <a:endParaRPr lang="xh-ZA" dirty="0" smtClean="0"/>
          </a:p>
          <a:p>
            <a:r>
              <a:rPr lang="xh-ZA" dirty="0" smtClean="0"/>
              <a:t>Međutim, </a:t>
            </a:r>
            <a:r>
              <a:rPr lang="vi-VN" dirty="0" smtClean="0"/>
              <a:t>nerijetko </a:t>
            </a:r>
            <a:r>
              <a:rPr lang="vi-VN" dirty="0"/>
              <a:t>se upravo ono prvo dogodilo kao posljedica razdvajanja djelatnosti prenosa od tržišnih energetskih djelatnosti. </a:t>
            </a:r>
            <a:endParaRPr lang="xh-ZA" dirty="0" smtClean="0"/>
          </a:p>
          <a:p>
            <a:r>
              <a:rPr lang="xh-ZA" dirty="0" smtClean="0"/>
              <a:t>Različit vlasnik = različita investiciona sposobnost</a:t>
            </a:r>
            <a:endParaRPr lang="en-US" dirty="0"/>
          </a:p>
        </p:txBody>
      </p:sp>
    </p:spTree>
    <p:extLst>
      <p:ext uri="{BB962C8B-B14F-4D97-AF65-F5344CB8AC3E}">
        <p14:creationId xmlns:p14="http://schemas.microsoft.com/office/powerpoint/2010/main" val="1446329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err="1" smtClean="0"/>
              <a:t>Isto</a:t>
            </a:r>
            <a:r>
              <a:rPr lang="en-US" dirty="0" smtClean="0"/>
              <a:t> </a:t>
            </a:r>
            <a:r>
              <a:rPr lang="en-US" dirty="0" err="1" smtClean="0"/>
              <a:t>kao</a:t>
            </a:r>
            <a:r>
              <a:rPr lang="en-US" dirty="0" smtClean="0"/>
              <a:t> </a:t>
            </a:r>
            <a:r>
              <a:rPr lang="en-US" dirty="0" err="1" smtClean="0"/>
              <a:t>što</a:t>
            </a:r>
            <a:r>
              <a:rPr lang="en-US" dirty="0" smtClean="0"/>
              <a:t> </a:t>
            </a:r>
            <a:r>
              <a:rPr lang="en-US" dirty="0" err="1" smtClean="0"/>
              <a:t>dva</a:t>
            </a:r>
            <a:r>
              <a:rPr lang="en-US" dirty="0" smtClean="0"/>
              <a:t> </a:t>
            </a:r>
            <a:r>
              <a:rPr lang="en-US" dirty="0" err="1" smtClean="0"/>
              <a:t>vlasnika</a:t>
            </a:r>
            <a:r>
              <a:rPr lang="en-US" dirty="0" smtClean="0"/>
              <a:t> </a:t>
            </a:r>
            <a:r>
              <a:rPr lang="en-US" dirty="0" err="1" smtClean="0"/>
              <a:t>nemaju</a:t>
            </a:r>
            <a:r>
              <a:rPr lang="en-US" dirty="0" smtClean="0"/>
              <a:t> </a:t>
            </a:r>
            <a:r>
              <a:rPr lang="en-US" dirty="0" err="1" smtClean="0"/>
              <a:t>isti</a:t>
            </a:r>
            <a:r>
              <a:rPr lang="en-US" dirty="0" smtClean="0"/>
              <a:t> </a:t>
            </a:r>
            <a:r>
              <a:rPr lang="en-US" dirty="0" err="1" smtClean="0"/>
              <a:t>interes</a:t>
            </a:r>
            <a:r>
              <a:rPr lang="en-US" dirty="0" smtClean="0"/>
              <a:t> </a:t>
            </a:r>
            <a:r>
              <a:rPr lang="en-US" dirty="0" err="1" smtClean="0"/>
              <a:t>za</a:t>
            </a:r>
            <a:r>
              <a:rPr lang="en-US" dirty="0" smtClean="0"/>
              <a:t> </a:t>
            </a:r>
            <a:r>
              <a:rPr lang="en-US" dirty="0" err="1" smtClean="0"/>
              <a:t>ulganje</a:t>
            </a:r>
            <a:r>
              <a:rPr lang="en-US" dirty="0" smtClean="0"/>
              <a:t>, </a:t>
            </a:r>
            <a:r>
              <a:rPr lang="en-US" dirty="0" err="1" smtClean="0"/>
              <a:t>tako</a:t>
            </a:r>
            <a:r>
              <a:rPr lang="en-US" dirty="0" smtClean="0"/>
              <a:t> </a:t>
            </a:r>
            <a:r>
              <a:rPr lang="en-US" dirty="0" err="1" smtClean="0"/>
              <a:t>ni</a:t>
            </a:r>
            <a:r>
              <a:rPr lang="en-US" dirty="0" smtClean="0"/>
              <a:t> </a:t>
            </a:r>
            <a:r>
              <a:rPr lang="en-US" dirty="0" err="1" smtClean="0"/>
              <a:t>dva</a:t>
            </a:r>
            <a:r>
              <a:rPr lang="en-US" dirty="0" smtClean="0"/>
              <a:t> </a:t>
            </a:r>
            <a:r>
              <a:rPr lang="en-US" dirty="0" err="1" smtClean="0"/>
              <a:t>poslodavca</a:t>
            </a:r>
            <a:r>
              <a:rPr lang="en-US" dirty="0" smtClean="0"/>
              <a:t> </a:t>
            </a:r>
            <a:r>
              <a:rPr lang="en-US" dirty="0" err="1" smtClean="0"/>
              <a:t>na</a:t>
            </a:r>
            <a:r>
              <a:rPr lang="en-US" dirty="0" smtClean="0"/>
              <a:t> </a:t>
            </a:r>
            <a:r>
              <a:rPr lang="en-US" dirty="0" err="1" smtClean="0"/>
              <a:t>duži</a:t>
            </a:r>
            <a:r>
              <a:rPr lang="en-US" dirty="0" smtClean="0"/>
              <a:t> </a:t>
            </a:r>
            <a:r>
              <a:rPr lang="en-US" dirty="0" err="1" smtClean="0"/>
              <a:t>rok</a:t>
            </a:r>
            <a:r>
              <a:rPr lang="en-US" dirty="0" smtClean="0"/>
              <a:t> ne </a:t>
            </a:r>
            <a:r>
              <a:rPr lang="en-US" dirty="0" err="1" smtClean="0"/>
              <a:t>mogu</a:t>
            </a:r>
            <a:r>
              <a:rPr lang="en-US" dirty="0" smtClean="0"/>
              <a:t> </a:t>
            </a:r>
            <a:r>
              <a:rPr lang="en-US" dirty="0" err="1" smtClean="0"/>
              <a:t>ponuditi</a:t>
            </a:r>
            <a:r>
              <a:rPr lang="en-US" dirty="0" smtClean="0"/>
              <a:t> </a:t>
            </a:r>
            <a:r>
              <a:rPr lang="en-US" dirty="0" err="1" smtClean="0"/>
              <a:t>iste</a:t>
            </a:r>
            <a:r>
              <a:rPr lang="en-US" dirty="0" smtClean="0"/>
              <a:t> </a:t>
            </a:r>
            <a:r>
              <a:rPr lang="en-US" dirty="0" err="1" smtClean="0"/>
              <a:t>uslove</a:t>
            </a:r>
            <a:r>
              <a:rPr lang="en-US" dirty="0" smtClean="0"/>
              <a:t> </a:t>
            </a:r>
            <a:r>
              <a:rPr lang="en-US" dirty="0" err="1" smtClean="0"/>
              <a:t>rada</a:t>
            </a:r>
            <a:r>
              <a:rPr lang="en-US" dirty="0" smtClean="0"/>
              <a:t> </a:t>
            </a:r>
            <a:r>
              <a:rPr lang="en-US" dirty="0" err="1" smtClean="0"/>
              <a:t>svojim</a:t>
            </a:r>
            <a:r>
              <a:rPr lang="en-US" dirty="0" smtClean="0"/>
              <a:t> </a:t>
            </a:r>
            <a:r>
              <a:rPr lang="en-US" dirty="0" err="1" smtClean="0"/>
              <a:t>zaposlenim</a:t>
            </a:r>
            <a:endParaRPr lang="en-US" dirty="0" smtClean="0"/>
          </a:p>
          <a:p>
            <a:r>
              <a:rPr lang="en-US" dirty="0" smtClean="0"/>
              <a:t>OPS </a:t>
            </a:r>
            <a:r>
              <a:rPr lang="en-US" dirty="0" err="1" smtClean="0"/>
              <a:t>orjentisan</a:t>
            </a:r>
            <a:r>
              <a:rPr lang="en-US" dirty="0" smtClean="0"/>
              <a:t> </a:t>
            </a:r>
            <a:r>
              <a:rPr lang="en-US" dirty="0" err="1" smtClean="0"/>
              <a:t>na</a:t>
            </a:r>
            <a:r>
              <a:rPr lang="en-US" dirty="0" smtClean="0"/>
              <a:t> </a:t>
            </a:r>
            <a:r>
              <a:rPr lang="en-US" dirty="0" err="1" smtClean="0"/>
              <a:t>interkonekciju</a:t>
            </a:r>
            <a:r>
              <a:rPr lang="en-US" dirty="0" smtClean="0"/>
              <a:t> </a:t>
            </a:r>
            <a:r>
              <a:rPr lang="en-US" dirty="0">
                <a:latin typeface="MS Gothic"/>
                <a:ea typeface="MS Gothic"/>
              </a:rPr>
              <a:t>➠</a:t>
            </a:r>
            <a:r>
              <a:rPr lang="en-US" dirty="0" smtClean="0"/>
              <a:t> pod </a:t>
            </a:r>
            <a:r>
              <a:rPr lang="en-US" dirty="0" err="1" smtClean="0"/>
              <a:t>uticajem</a:t>
            </a:r>
            <a:r>
              <a:rPr lang="en-US" dirty="0" smtClean="0"/>
              <a:t>  je </a:t>
            </a:r>
            <a:r>
              <a:rPr lang="en-US" dirty="0" err="1" smtClean="0"/>
              <a:t>globalnih</a:t>
            </a:r>
            <a:r>
              <a:rPr lang="en-US" dirty="0" smtClean="0"/>
              <a:t> </a:t>
            </a:r>
            <a:r>
              <a:rPr lang="en-US" dirty="0" err="1" smtClean="0"/>
              <a:t>razvojnih</a:t>
            </a:r>
            <a:r>
              <a:rPr lang="en-US" dirty="0" smtClean="0"/>
              <a:t> </a:t>
            </a:r>
            <a:r>
              <a:rPr lang="en-US" dirty="0" err="1" smtClean="0"/>
              <a:t>tokova</a:t>
            </a:r>
            <a:endParaRPr lang="en-US" dirty="0" smtClean="0"/>
          </a:p>
          <a:p>
            <a:r>
              <a:rPr lang="en-US" dirty="0" smtClean="0"/>
              <a:t>ODS </a:t>
            </a:r>
            <a:r>
              <a:rPr lang="en-US" dirty="0" err="1" smtClean="0"/>
              <a:t>fokusiran</a:t>
            </a:r>
            <a:r>
              <a:rPr lang="en-US" dirty="0" smtClean="0"/>
              <a:t> </a:t>
            </a:r>
            <a:r>
              <a:rPr lang="en-US" dirty="0" err="1" smtClean="0"/>
              <a:t>na</a:t>
            </a:r>
            <a:r>
              <a:rPr lang="en-US" dirty="0" smtClean="0"/>
              <a:t> </a:t>
            </a:r>
            <a:r>
              <a:rPr lang="en-US" dirty="0" err="1" smtClean="0"/>
              <a:t>lokalne</a:t>
            </a:r>
            <a:r>
              <a:rPr lang="en-US" dirty="0" smtClean="0"/>
              <a:t> </a:t>
            </a:r>
            <a:r>
              <a:rPr lang="en-US" dirty="0" err="1" smtClean="0"/>
              <a:t>zajednice</a:t>
            </a:r>
            <a:r>
              <a:rPr lang="en-US" dirty="0" smtClean="0"/>
              <a:t> </a:t>
            </a:r>
            <a:r>
              <a:rPr lang="en-US" dirty="0" smtClean="0">
                <a:latin typeface="MS Gothic"/>
                <a:ea typeface="MS Gothic"/>
              </a:rPr>
              <a:t>➠</a:t>
            </a:r>
            <a:r>
              <a:rPr lang="en-US" dirty="0" smtClean="0"/>
              <a:t> </a:t>
            </a:r>
            <a:r>
              <a:rPr lang="en-US" dirty="0" err="1" smtClean="0"/>
              <a:t>mnogo</a:t>
            </a:r>
            <a:r>
              <a:rPr lang="en-US" dirty="0" smtClean="0"/>
              <a:t> </a:t>
            </a:r>
            <a:r>
              <a:rPr lang="en-US" dirty="0" err="1" smtClean="0"/>
              <a:t>tješnje</a:t>
            </a:r>
            <a:r>
              <a:rPr lang="en-US" dirty="0" smtClean="0"/>
              <a:t> </a:t>
            </a:r>
            <a:r>
              <a:rPr lang="en-US" dirty="0" err="1" smtClean="0"/>
              <a:t>vezan</a:t>
            </a:r>
            <a:r>
              <a:rPr lang="en-US" dirty="0" smtClean="0"/>
              <a:t> </a:t>
            </a:r>
            <a:r>
              <a:rPr lang="en-US" dirty="0" err="1" smtClean="0"/>
              <a:t>za</a:t>
            </a:r>
            <a:r>
              <a:rPr lang="en-US" dirty="0" smtClean="0"/>
              <a:t> </a:t>
            </a:r>
            <a:r>
              <a:rPr lang="en-US" dirty="0" err="1" smtClean="0"/>
              <a:t>lokalna</a:t>
            </a:r>
            <a:r>
              <a:rPr lang="en-US" dirty="0" smtClean="0"/>
              <a:t> </a:t>
            </a:r>
            <a:r>
              <a:rPr lang="en-US" dirty="0" err="1" smtClean="0"/>
              <a:t>ekonomska</a:t>
            </a:r>
            <a:r>
              <a:rPr lang="en-US" dirty="0" smtClean="0"/>
              <a:t> </a:t>
            </a:r>
            <a:r>
              <a:rPr lang="en-US" dirty="0" err="1" smtClean="0"/>
              <a:t>kretanja</a:t>
            </a:r>
            <a:r>
              <a:rPr lang="en-US" dirty="0" smtClean="0"/>
              <a:t> I </a:t>
            </a:r>
            <a:r>
              <a:rPr lang="en-US" dirty="0" err="1" smtClean="0"/>
              <a:t>investicionu</a:t>
            </a:r>
            <a:r>
              <a:rPr lang="en-US" dirty="0" smtClean="0"/>
              <a:t> </a:t>
            </a:r>
            <a:r>
              <a:rPr lang="en-US" dirty="0" err="1" smtClean="0"/>
              <a:t>klimu</a:t>
            </a:r>
            <a:r>
              <a:rPr lang="en-US" dirty="0" smtClean="0"/>
              <a:t> </a:t>
            </a:r>
            <a:endParaRPr lang="en-US" dirty="0"/>
          </a:p>
        </p:txBody>
      </p:sp>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1197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1">
                    <a:lumMod val="50000"/>
                  </a:schemeClr>
                </a:solidFill>
                <a:effectLst>
                  <a:outerShdw blurRad="38100" dist="38100" dir="2700000" algn="tl">
                    <a:srgbClr val="000000">
                      <a:alpha val="43137"/>
                    </a:srgbClr>
                  </a:outerShdw>
                </a:effectLst>
              </a:rPr>
              <a:t>5</a:t>
            </a:r>
            <a:endParaRPr lang="en-US" sz="2400" dirty="0">
              <a:solidFill>
                <a:schemeClr val="accent1">
                  <a:lumMod val="50000"/>
                </a:schemeClr>
              </a:solidFill>
              <a:effectLst>
                <a:outerShdw blurRad="38100" dist="38100" dir="2700000" algn="tl">
                  <a:srgbClr val="000000">
                    <a:alpha val="43137"/>
                  </a:srgbClr>
                </a:outerShdw>
              </a:effectLst>
            </a:endParaRPr>
          </a:p>
        </p:txBody>
      </p:sp>
      <p:sp>
        <p:nvSpPr>
          <p:cNvPr id="9" name="Title 1"/>
          <p:cNvSpPr>
            <a:spLocks noGrp="1"/>
          </p:cNvSpPr>
          <p:nvPr>
            <p:ph type="title"/>
          </p:nvPr>
        </p:nvSpPr>
        <p:spPr>
          <a:xfrm>
            <a:off x="1043490" y="1027664"/>
            <a:ext cx="7024744" cy="1143000"/>
          </a:xfrm>
        </p:spPr>
        <p:txBody>
          <a:bodyPr>
            <a:normAutofit/>
          </a:bodyPr>
          <a:lstStyle/>
          <a:p>
            <a:r>
              <a:rPr lang="en-US" sz="3200" dirty="0" err="1" smtClean="0"/>
              <a:t>Različita</a:t>
            </a:r>
            <a:r>
              <a:rPr lang="en-US" sz="3200" dirty="0" smtClean="0"/>
              <a:t> </a:t>
            </a:r>
            <a:r>
              <a:rPr lang="en-US" sz="3200" dirty="0" err="1" smtClean="0"/>
              <a:t>kadrovska</a:t>
            </a:r>
            <a:r>
              <a:rPr lang="en-US" sz="3200" dirty="0" smtClean="0"/>
              <a:t> </a:t>
            </a:r>
            <a:r>
              <a:rPr lang="en-US" sz="3200" dirty="0" err="1" smtClean="0"/>
              <a:t>osposobljenost</a:t>
            </a:r>
            <a:r>
              <a:rPr lang="en-US" sz="3200" dirty="0" smtClean="0"/>
              <a:t> </a:t>
            </a:r>
            <a:r>
              <a:rPr lang="en-US" sz="3200" dirty="0" err="1" smtClean="0"/>
              <a:t>i</a:t>
            </a:r>
            <a:r>
              <a:rPr lang="en-US" sz="3200" dirty="0" smtClean="0"/>
              <a:t> </a:t>
            </a:r>
            <a:r>
              <a:rPr lang="en-US" sz="3200" dirty="0" err="1" smtClean="0"/>
              <a:t>poslovno</a:t>
            </a:r>
            <a:r>
              <a:rPr lang="en-US" sz="3200" dirty="0" smtClean="0"/>
              <a:t> </a:t>
            </a:r>
            <a:r>
              <a:rPr lang="en-US" sz="3200" dirty="0" err="1" smtClean="0"/>
              <a:t>okruženje</a:t>
            </a:r>
            <a:endParaRPr lang="en-US" sz="3200" dirty="0"/>
          </a:p>
        </p:txBody>
      </p:sp>
    </p:spTree>
    <p:extLst>
      <p:ext uri="{BB962C8B-B14F-4D97-AF65-F5344CB8AC3E}">
        <p14:creationId xmlns:p14="http://schemas.microsoft.com/office/powerpoint/2010/main" val="2398229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14994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1">
                    <a:lumMod val="50000"/>
                  </a:schemeClr>
                </a:solidFill>
                <a:effectLst>
                  <a:outerShdw blurRad="38100" dist="38100" dir="2700000" algn="tl">
                    <a:srgbClr val="000000">
                      <a:alpha val="43137"/>
                    </a:srgbClr>
                  </a:outerShdw>
                </a:effectLst>
              </a:rPr>
              <a:t>6</a:t>
            </a:r>
            <a:endParaRPr lang="en-US" sz="2400" dirty="0">
              <a:solidFill>
                <a:schemeClr val="accent1">
                  <a:lumMod val="50000"/>
                </a:schemeClr>
              </a:solidFill>
              <a:effectLst>
                <a:outerShdw blurRad="38100" dist="38100" dir="2700000" algn="tl">
                  <a:srgbClr val="000000">
                    <a:alpha val="43137"/>
                  </a:srgbClr>
                </a:outerShdw>
              </a:effectLst>
            </a:endParaRPr>
          </a:p>
        </p:txBody>
      </p:sp>
      <p:sp>
        <p:nvSpPr>
          <p:cNvPr id="3" name="Title 2"/>
          <p:cNvSpPr>
            <a:spLocks noGrp="1"/>
          </p:cNvSpPr>
          <p:nvPr>
            <p:ph type="title"/>
          </p:nvPr>
        </p:nvSpPr>
        <p:spPr/>
        <p:txBody>
          <a:bodyPr>
            <a:normAutofit fontScale="90000"/>
          </a:bodyPr>
          <a:lstStyle/>
          <a:p>
            <a:r>
              <a:rPr lang="en-US" dirty="0" err="1" smtClean="0"/>
              <a:t>Različitost</a:t>
            </a:r>
            <a:r>
              <a:rPr lang="en-US" dirty="0" smtClean="0"/>
              <a:t> </a:t>
            </a:r>
            <a:r>
              <a:rPr lang="en-US" dirty="0" err="1"/>
              <a:t>usluga</a:t>
            </a:r>
            <a:r>
              <a:rPr lang="en-US" dirty="0"/>
              <a:t> </a:t>
            </a:r>
            <a:r>
              <a:rPr lang="en-US" dirty="0" err="1"/>
              <a:t>prenosa</a:t>
            </a:r>
            <a:r>
              <a:rPr lang="en-US" dirty="0"/>
              <a:t> </a:t>
            </a:r>
            <a:r>
              <a:rPr lang="en-US" dirty="0" err="1"/>
              <a:t>i</a:t>
            </a:r>
            <a:r>
              <a:rPr lang="en-US" dirty="0"/>
              <a:t> </a:t>
            </a:r>
            <a:r>
              <a:rPr lang="en-US" dirty="0" err="1"/>
              <a:t>distribucije</a:t>
            </a:r>
            <a:r>
              <a:rPr lang="en-US" dirty="0"/>
              <a:t> </a:t>
            </a:r>
            <a:r>
              <a:rPr lang="en-US" dirty="0" err="1"/>
              <a:t>električne</a:t>
            </a:r>
            <a:r>
              <a:rPr lang="en-US" dirty="0"/>
              <a:t> </a:t>
            </a:r>
            <a:r>
              <a:rPr lang="en-US" dirty="0" err="1"/>
              <a:t>energije</a:t>
            </a:r>
            <a:endParaRPr lang="en-US" dirty="0"/>
          </a:p>
        </p:txBody>
      </p:sp>
      <p:sp>
        <p:nvSpPr>
          <p:cNvPr id="10" name="Content Placeholder 9"/>
          <p:cNvSpPr>
            <a:spLocks noGrp="1"/>
          </p:cNvSpPr>
          <p:nvPr>
            <p:ph idx="1"/>
          </p:nvPr>
        </p:nvSpPr>
        <p:spPr>
          <a:xfrm>
            <a:off x="1043492" y="2323652"/>
            <a:ext cx="7258609" cy="3508977"/>
          </a:xfrm>
        </p:spPr>
        <p:txBody>
          <a:bodyPr>
            <a:normAutofit fontScale="70000" lnSpcReduction="20000"/>
          </a:bodyPr>
          <a:lstStyle/>
          <a:p>
            <a:r>
              <a:rPr lang="xh-ZA" dirty="0" smtClean="0"/>
              <a:t>D</a:t>
            </a:r>
            <a:r>
              <a:rPr lang="vi-VN" dirty="0" smtClean="0"/>
              <a:t>jelatnost </a:t>
            </a:r>
            <a:r>
              <a:rPr lang="vi-VN" dirty="0"/>
              <a:t>prenosa električne energije dominantno treba da omogući prenos energije od proizvodnih objekata do velikih centara </a:t>
            </a:r>
            <a:r>
              <a:rPr lang="vi-VN" dirty="0" smtClean="0"/>
              <a:t>potrošnje</a:t>
            </a:r>
            <a:endParaRPr lang="xh-ZA" dirty="0" smtClean="0"/>
          </a:p>
          <a:p>
            <a:r>
              <a:rPr lang="xh-ZA" dirty="0"/>
              <a:t>D</a:t>
            </a:r>
            <a:r>
              <a:rPr lang="vi-VN" dirty="0" smtClean="0"/>
              <a:t>jelatnost </a:t>
            </a:r>
            <a:r>
              <a:rPr lang="vi-VN" dirty="0"/>
              <a:t>distribucije treba </a:t>
            </a:r>
            <a:r>
              <a:rPr lang="vi-VN" dirty="0" smtClean="0"/>
              <a:t>da </a:t>
            </a:r>
            <a:r>
              <a:rPr lang="vi-VN" dirty="0"/>
              <a:t>omogući prenos energije od tačaka razgraničenja sa prenosom do krajnjih potrošača. </a:t>
            </a:r>
            <a:endParaRPr lang="xh-ZA" dirty="0" smtClean="0"/>
          </a:p>
          <a:p>
            <a:endParaRPr lang="xh-ZA" dirty="0"/>
          </a:p>
          <a:p>
            <a:r>
              <a:rPr lang="vi-VN" dirty="0" smtClean="0"/>
              <a:t>Činjenica </a:t>
            </a:r>
            <a:r>
              <a:rPr lang="vi-VN" dirty="0"/>
              <a:t>je da, je u skladu sa zakonima velikih brojeva, lakše i izvjesnije predvidjeti trend potrošnje velikog centra potrošnje, nego pojedniačnih potrošača. Sa druge strane, jednostavnije je i jeftinije položiti 10kV kablovski vod, nego izgraditi 110kV dalekovod.</a:t>
            </a:r>
          </a:p>
          <a:p>
            <a:r>
              <a:rPr lang="vi-VN" dirty="0"/>
              <a:t>Sve veća penetracija distribuirane proizvodnje ne čini ovu razliku </a:t>
            </a:r>
            <a:r>
              <a:rPr lang="vi-VN" dirty="0" smtClean="0"/>
              <a:t>između </a:t>
            </a:r>
            <a:r>
              <a:rPr lang="vi-VN" dirty="0"/>
              <a:t>djelatnosti </a:t>
            </a:r>
            <a:r>
              <a:rPr lang="vi-VN" dirty="0" smtClean="0"/>
              <a:t>manjom</a:t>
            </a:r>
            <a:r>
              <a:rPr lang="vi-VN" dirty="0"/>
              <a:t>. Naprotiv, brzina kojom se distribuirani izvori stavljaju u funkciju diktira ODS-u mnogo brži razvojni tempo od onoga koji OPS može i da pretpostavi.</a:t>
            </a:r>
            <a:endParaRPr lang="en-US" dirty="0"/>
          </a:p>
        </p:txBody>
      </p:sp>
    </p:spTree>
    <p:extLst>
      <p:ext uri="{BB962C8B-B14F-4D97-AF65-F5344CB8AC3E}">
        <p14:creationId xmlns:p14="http://schemas.microsoft.com/office/powerpoint/2010/main" val="3056942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l="29446" t="20384" r="29446" b="20384"/>
          <a:stretch/>
        </p:blipFill>
        <p:spPr bwMode="auto">
          <a:xfrm>
            <a:off x="611560" y="692696"/>
            <a:ext cx="7920880" cy="5764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4">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4">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25410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1">
                    <a:lumMod val="50000"/>
                  </a:schemeClr>
                </a:solidFill>
                <a:effectLst>
                  <a:outerShdw blurRad="38100" dist="38100" dir="2700000" algn="tl">
                    <a:srgbClr val="000000">
                      <a:alpha val="43137"/>
                    </a:srgbClr>
                  </a:outerShdw>
                </a:effectLst>
              </a:rPr>
              <a:t>7</a:t>
            </a:r>
            <a:endParaRPr lang="en-US" sz="2400" dirty="0">
              <a:solidFill>
                <a:schemeClr val="accent1">
                  <a:lumMod val="50000"/>
                </a:schemeClr>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p:txBody>
          <a:bodyPr/>
          <a:lstStyle/>
          <a:p>
            <a:r>
              <a:rPr lang="vi-VN" dirty="0"/>
              <a:t>pravovremena identifikacija očekivanih investicija, koja bi trebala proisteći iz međuresorske </a:t>
            </a:r>
            <a:r>
              <a:rPr lang="vi-VN" dirty="0" smtClean="0"/>
              <a:t>komunikacije</a:t>
            </a:r>
            <a:endParaRPr lang="xh-ZA" dirty="0" smtClean="0"/>
          </a:p>
          <a:p>
            <a:r>
              <a:rPr lang="en-US" dirty="0"/>
              <a:t>ne bi </a:t>
            </a:r>
            <a:r>
              <a:rPr lang="en-US" dirty="0" err="1"/>
              <a:t>samo</a:t>
            </a:r>
            <a:r>
              <a:rPr lang="en-US" dirty="0"/>
              <a:t> </a:t>
            </a:r>
            <a:r>
              <a:rPr lang="en-US" dirty="0" err="1"/>
              <a:t>koordiniralo</a:t>
            </a:r>
            <a:r>
              <a:rPr lang="en-US" dirty="0"/>
              <a:t> </a:t>
            </a:r>
            <a:r>
              <a:rPr lang="en-US" dirty="0" err="1"/>
              <a:t>aktivnosti</a:t>
            </a:r>
            <a:r>
              <a:rPr lang="en-US" dirty="0"/>
              <a:t> </a:t>
            </a:r>
            <a:r>
              <a:rPr lang="en-US" dirty="0" err="1"/>
              <a:t>unutar</a:t>
            </a:r>
            <a:r>
              <a:rPr lang="en-US" dirty="0"/>
              <a:t> </a:t>
            </a:r>
            <a:r>
              <a:rPr lang="en-US" dirty="0" err="1"/>
              <a:t>energetskog</a:t>
            </a:r>
            <a:r>
              <a:rPr lang="en-US" dirty="0"/>
              <a:t> </a:t>
            </a:r>
            <a:r>
              <a:rPr lang="en-US" dirty="0" err="1"/>
              <a:t>sektora</a:t>
            </a:r>
            <a:r>
              <a:rPr lang="en-US" dirty="0"/>
              <a:t>, </a:t>
            </a:r>
            <a:r>
              <a:rPr lang="en-US" dirty="0" err="1"/>
              <a:t>već</a:t>
            </a:r>
            <a:r>
              <a:rPr lang="en-US" dirty="0"/>
              <a:t> bi, </a:t>
            </a:r>
            <a:r>
              <a:rPr lang="en-US" dirty="0" err="1"/>
              <a:t>prije</a:t>
            </a:r>
            <a:r>
              <a:rPr lang="en-US" dirty="0"/>
              <a:t> </a:t>
            </a:r>
            <a:r>
              <a:rPr lang="en-US" dirty="0" err="1"/>
              <a:t>svega</a:t>
            </a:r>
            <a:r>
              <a:rPr lang="en-US" dirty="0"/>
              <a:t>, </a:t>
            </a:r>
            <a:r>
              <a:rPr lang="en-US" dirty="0" err="1"/>
              <a:t>koordiniralo</a:t>
            </a:r>
            <a:r>
              <a:rPr lang="en-US" dirty="0"/>
              <a:t>, </a:t>
            </a:r>
            <a:r>
              <a:rPr lang="en-US" dirty="0" err="1"/>
              <a:t>odnosno</a:t>
            </a:r>
            <a:r>
              <a:rPr lang="en-US" dirty="0"/>
              <a:t> </a:t>
            </a:r>
            <a:r>
              <a:rPr lang="en-US" dirty="0" err="1"/>
              <a:t>usaglašavalo</a:t>
            </a:r>
            <a:r>
              <a:rPr lang="en-US" dirty="0"/>
              <a:t>, </a:t>
            </a:r>
            <a:r>
              <a:rPr lang="en-US" dirty="0" err="1"/>
              <a:t>aktivnosti</a:t>
            </a:r>
            <a:r>
              <a:rPr lang="en-US" dirty="0"/>
              <a:t> </a:t>
            </a:r>
            <a:r>
              <a:rPr lang="en-US" dirty="0" err="1"/>
              <a:t>energetskog</a:t>
            </a:r>
            <a:r>
              <a:rPr lang="en-US" dirty="0"/>
              <a:t> </a:t>
            </a:r>
            <a:r>
              <a:rPr lang="en-US" dirty="0" err="1"/>
              <a:t>sektora</a:t>
            </a:r>
            <a:r>
              <a:rPr lang="en-US" dirty="0"/>
              <a:t> </a:t>
            </a:r>
            <a:r>
              <a:rPr lang="en-US" dirty="0" err="1"/>
              <a:t>sa</a:t>
            </a:r>
            <a:r>
              <a:rPr lang="en-US" dirty="0"/>
              <a:t> </a:t>
            </a:r>
            <a:r>
              <a:rPr lang="en-US" dirty="0" err="1"/>
              <a:t>ostalim</a:t>
            </a:r>
            <a:r>
              <a:rPr lang="en-US" dirty="0"/>
              <a:t> </a:t>
            </a:r>
            <a:r>
              <a:rPr lang="en-US" dirty="0" err="1"/>
              <a:t>privrednim</a:t>
            </a:r>
            <a:r>
              <a:rPr lang="en-US" dirty="0"/>
              <a:t> </a:t>
            </a:r>
            <a:r>
              <a:rPr lang="en-US" dirty="0" err="1"/>
              <a:t>aktivnostima</a:t>
            </a:r>
            <a:r>
              <a:rPr lang="en-US" dirty="0"/>
              <a:t> u </a:t>
            </a:r>
            <a:r>
              <a:rPr lang="en-US" dirty="0" err="1"/>
              <a:t>društvu</a:t>
            </a:r>
            <a:endParaRPr lang="en-US" dirty="0"/>
          </a:p>
        </p:txBody>
      </p:sp>
      <p:sp>
        <p:nvSpPr>
          <p:cNvPr id="9" name="Title 1"/>
          <p:cNvSpPr>
            <a:spLocks noGrp="1"/>
          </p:cNvSpPr>
          <p:nvPr>
            <p:ph type="title"/>
          </p:nvPr>
        </p:nvSpPr>
        <p:spPr>
          <a:xfrm>
            <a:off x="1043490" y="1027664"/>
            <a:ext cx="7024744" cy="1143000"/>
          </a:xfrm>
        </p:spPr>
        <p:txBody>
          <a:bodyPr>
            <a:noAutofit/>
          </a:bodyPr>
          <a:lstStyle/>
          <a:p>
            <a:r>
              <a:rPr lang="en-US" sz="3600" dirty="0" err="1" smtClean="0"/>
              <a:t>Nosioci</a:t>
            </a:r>
            <a:r>
              <a:rPr lang="en-US" sz="3600" dirty="0" smtClean="0"/>
              <a:t> </a:t>
            </a:r>
            <a:r>
              <a:rPr lang="en-US" sz="3600" dirty="0" err="1" smtClean="0"/>
              <a:t>koordinisanog</a:t>
            </a:r>
            <a:r>
              <a:rPr lang="en-US" sz="3600" dirty="0" smtClean="0"/>
              <a:t> </a:t>
            </a:r>
            <a:r>
              <a:rPr lang="en-US" sz="3600" dirty="0" err="1" smtClean="0"/>
              <a:t>razvoja</a:t>
            </a:r>
            <a:r>
              <a:rPr lang="en-US" sz="3600" dirty="0" smtClean="0"/>
              <a:t/>
            </a:r>
            <a:br>
              <a:rPr lang="en-US" sz="3600" dirty="0" smtClean="0"/>
            </a:br>
            <a:r>
              <a:rPr lang="en-US" sz="3600" b="1" dirty="0" err="1" smtClean="0"/>
              <a:t>Uloga</a:t>
            </a:r>
            <a:r>
              <a:rPr lang="en-US" sz="3600" b="1" dirty="0" smtClean="0"/>
              <a:t> </a:t>
            </a:r>
            <a:r>
              <a:rPr lang="en-US" sz="3600" b="1" dirty="0" err="1" smtClean="0"/>
              <a:t>resornog</a:t>
            </a:r>
            <a:r>
              <a:rPr lang="en-US" sz="3600" b="1" dirty="0" smtClean="0"/>
              <a:t> </a:t>
            </a:r>
            <a:r>
              <a:rPr lang="en-US" sz="3600" b="1" dirty="0" err="1" smtClean="0"/>
              <a:t>ministarstva</a:t>
            </a:r>
            <a:endParaRPr lang="en-US" sz="3600" b="1" dirty="0"/>
          </a:p>
        </p:txBody>
      </p:sp>
    </p:spTree>
    <p:extLst>
      <p:ext uri="{BB962C8B-B14F-4D97-AF65-F5344CB8AC3E}">
        <p14:creationId xmlns:p14="http://schemas.microsoft.com/office/powerpoint/2010/main" val="218272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10"/>
                                        </p:tgtEl>
                                        <p:attrNameLst>
                                          <p:attrName>ppt_w</p:attrName>
                                        </p:attrNameLst>
                                      </p:cBhvr>
                                      <p:tavLst>
                                        <p:tav tm="0">
                                          <p:val>
                                            <p:strVal val="ppt_w"/>
                                          </p:val>
                                        </p:tav>
                                        <p:tav tm="100000">
                                          <p:val>
                                            <p:fltVal val="0"/>
                                          </p:val>
                                        </p:tav>
                                      </p:tavLst>
                                    </p:anim>
                                    <p:anim calcmode="lin" valueType="num">
                                      <p:cBhvr>
                                        <p:cTn id="7" dur="1000"/>
                                        <p:tgtEl>
                                          <p:spTgt spid="10"/>
                                        </p:tgtEl>
                                        <p:attrNameLst>
                                          <p:attrName>ppt_h</p:attrName>
                                        </p:attrNameLst>
                                      </p:cBhvr>
                                      <p:tavLst>
                                        <p:tav tm="0">
                                          <p:val>
                                            <p:strVal val="ppt_h"/>
                                          </p:val>
                                        </p:tav>
                                        <p:tav tm="100000">
                                          <p:val>
                                            <p:fltVal val="0"/>
                                          </p:val>
                                        </p:tav>
                                      </p:tavLst>
                                    </p:anim>
                                    <p:anim calcmode="lin" valueType="num">
                                      <p:cBhvr>
                                        <p:cTn id="8" dur="1000"/>
                                        <p:tgtEl>
                                          <p:spTgt spid="10"/>
                                        </p:tgtEl>
                                        <p:attrNameLst>
                                          <p:attrName>style.rotation</p:attrName>
                                        </p:attrNameLst>
                                      </p:cBhvr>
                                      <p:tavLst>
                                        <p:tav tm="0">
                                          <p:val>
                                            <p:fltVal val="0"/>
                                          </p:val>
                                        </p:tav>
                                        <p:tav tm="100000">
                                          <p:val>
                                            <p:fltVal val="90"/>
                                          </p:val>
                                        </p:tav>
                                      </p:tavLst>
                                    </p:anim>
                                    <p:animEffect transition="out" filter="fade">
                                      <p:cBhvr>
                                        <p:cTn id="9" dur="1000"/>
                                        <p:tgtEl>
                                          <p:spTgt spid="10"/>
                                        </p:tgtEl>
                                      </p:cBhvr>
                                    </p:animEffect>
                                    <p:set>
                                      <p:cBhvr>
                                        <p:cTn id="10" dur="1" fill="hold">
                                          <p:stCondLst>
                                            <p:cond delay="999"/>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1000"/>
                                        <p:tgtEl>
                                          <p:spTgt spid="4">
                                            <p:txEl>
                                              <p:pRg st="0" end="0"/>
                                            </p:txEl>
                                          </p:spTgt>
                                        </p:tgtEl>
                                      </p:cBhvr>
                                    </p:animEffect>
                                    <p:anim calcmode="lin" valueType="num">
                                      <p:cBhvr>
                                        <p:cTn id="2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Effect transition="in" filter="fade">
                                      <p:cBhvr>
                                        <p:cTn id="29" dur="1000"/>
                                        <p:tgtEl>
                                          <p:spTgt spid="4">
                                            <p:txEl>
                                              <p:pRg st="1" end="1"/>
                                            </p:txEl>
                                          </p:spTgt>
                                        </p:tgtEl>
                                      </p:cBhvr>
                                    </p:animEffect>
                                    <p:anim calcmode="lin" valueType="num">
                                      <p:cBhvr>
                                        <p:cTn id="3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716039" y="9"/>
            <a:ext cx="3384353" cy="561423"/>
            <a:chOff x="4716039" y="9"/>
            <a:chExt cx="3384353" cy="561423"/>
          </a:xfrm>
        </p:grpSpPr>
        <p:pic>
          <p:nvPicPr>
            <p:cNvPr id="5"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3526" t="17531" r="61728" b="68825"/>
            <a:stretch/>
          </p:blipFill>
          <p:spPr bwMode="auto">
            <a:xfrm>
              <a:off x="4716039" y="9"/>
              <a:ext cx="1078699"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35128" t="17531" r="61728" b="68825"/>
            <a:stretch/>
          </p:blipFill>
          <p:spPr bwMode="auto">
            <a:xfrm>
              <a:off x="5794738" y="9"/>
              <a:ext cx="2305654" cy="561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8" name="Pie 7"/>
          <p:cNvSpPr/>
          <p:nvPr/>
        </p:nvSpPr>
        <p:spPr>
          <a:xfrm>
            <a:off x="7956376" y="5805264"/>
            <a:ext cx="691450" cy="651835"/>
          </a:xfrm>
          <a:prstGeom prst="pie">
            <a:avLst>
              <a:gd name="adj1" fmla="val 15962815"/>
              <a:gd name="adj2" fmla="val 38927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accent1">
                    <a:lumMod val="50000"/>
                  </a:schemeClr>
                </a:solidFill>
                <a:effectLst>
                  <a:outerShdw blurRad="38100" dist="38100" dir="2700000" algn="tl">
                    <a:srgbClr val="000000">
                      <a:alpha val="43137"/>
                    </a:srgbClr>
                  </a:outerShdw>
                </a:effectLst>
              </a:rPr>
              <a:t>8</a:t>
            </a:r>
            <a:endParaRPr lang="en-US" sz="2400" dirty="0">
              <a:solidFill>
                <a:schemeClr val="accent1">
                  <a:lumMod val="50000"/>
                </a:schemeClr>
              </a:solidFill>
              <a:effectLst>
                <a:outerShdw blurRad="38100" dist="38100" dir="2700000" algn="tl">
                  <a:srgbClr val="000000">
                    <a:alpha val="43137"/>
                  </a:srgbClr>
                </a:outerShdw>
              </a:effectLst>
            </a:endParaRPr>
          </a:p>
        </p:txBody>
      </p:sp>
      <p:sp>
        <p:nvSpPr>
          <p:cNvPr id="10" name="Title 1"/>
          <p:cNvSpPr>
            <a:spLocks noGrp="1"/>
          </p:cNvSpPr>
          <p:nvPr>
            <p:ph type="title"/>
          </p:nvPr>
        </p:nvSpPr>
        <p:spPr>
          <a:xfrm>
            <a:off x="1043490" y="1027664"/>
            <a:ext cx="7024744" cy="1143000"/>
          </a:xfrm>
        </p:spPr>
        <p:txBody>
          <a:bodyPr>
            <a:noAutofit/>
          </a:bodyPr>
          <a:lstStyle/>
          <a:p>
            <a:r>
              <a:rPr lang="en-US" sz="3600" dirty="0" err="1" smtClean="0"/>
              <a:t>Nosioci</a:t>
            </a:r>
            <a:r>
              <a:rPr lang="en-US" sz="3600" dirty="0" smtClean="0"/>
              <a:t> </a:t>
            </a:r>
            <a:r>
              <a:rPr lang="en-US" sz="3600" dirty="0" err="1" smtClean="0"/>
              <a:t>koordinisanog</a:t>
            </a:r>
            <a:r>
              <a:rPr lang="en-US" sz="3600" dirty="0" smtClean="0"/>
              <a:t> </a:t>
            </a:r>
            <a:r>
              <a:rPr lang="en-US" sz="3600" dirty="0" err="1" smtClean="0"/>
              <a:t>razvoja</a:t>
            </a:r>
            <a:r>
              <a:rPr lang="en-US" sz="3600" dirty="0" smtClean="0"/>
              <a:t/>
            </a:r>
            <a:br>
              <a:rPr lang="en-US" sz="3600" dirty="0" smtClean="0"/>
            </a:br>
            <a:r>
              <a:rPr lang="en-US" sz="3600" b="1" dirty="0" err="1" smtClean="0"/>
              <a:t>Uloga</a:t>
            </a:r>
            <a:r>
              <a:rPr lang="en-US" sz="3600" b="1" dirty="0" smtClean="0"/>
              <a:t> </a:t>
            </a:r>
            <a:r>
              <a:rPr lang="en-US" sz="3600" b="1" dirty="0" err="1" smtClean="0"/>
              <a:t>Agencije</a:t>
            </a:r>
            <a:endParaRPr lang="en-US" sz="3600" b="1" dirty="0"/>
          </a:p>
        </p:txBody>
      </p:sp>
      <p:sp>
        <p:nvSpPr>
          <p:cNvPr id="11" name="Content Placeholder 2"/>
          <p:cNvSpPr>
            <a:spLocks noGrp="1"/>
          </p:cNvSpPr>
          <p:nvPr>
            <p:ph idx="1"/>
          </p:nvPr>
        </p:nvSpPr>
        <p:spPr>
          <a:xfrm>
            <a:off x="1043492" y="2323652"/>
            <a:ext cx="7200916" cy="3807529"/>
          </a:xfrm>
        </p:spPr>
        <p:txBody>
          <a:bodyPr>
            <a:normAutofit fontScale="77500" lnSpcReduction="20000"/>
          </a:bodyPr>
          <a:lstStyle/>
          <a:p>
            <a:r>
              <a:rPr lang="en-US" dirty="0" err="1"/>
              <a:t>Jedinstveni</a:t>
            </a:r>
            <a:r>
              <a:rPr lang="en-US" dirty="0"/>
              <a:t> </a:t>
            </a:r>
            <a:r>
              <a:rPr lang="en-US" dirty="0" err="1"/>
              <a:t>regulatorni</a:t>
            </a:r>
            <a:r>
              <a:rPr lang="en-US" dirty="0"/>
              <a:t> </a:t>
            </a:r>
            <a:r>
              <a:rPr lang="en-US" dirty="0" err="1" smtClean="0"/>
              <a:t>pristup</a:t>
            </a:r>
            <a:endParaRPr lang="en-US" dirty="0" smtClean="0"/>
          </a:p>
          <a:p>
            <a:endParaRPr lang="en-US" dirty="0" smtClean="0"/>
          </a:p>
          <a:p>
            <a:r>
              <a:rPr lang="vi-VN" dirty="0"/>
              <a:t>Dobra poslovna praksa upućuje OPS i ODS na tijesnu saradnju i operativno i u fazi planiranja razvoja. </a:t>
            </a:r>
            <a:endParaRPr lang="xh-ZA" dirty="0" smtClean="0"/>
          </a:p>
          <a:p>
            <a:r>
              <a:rPr lang="vi-VN" dirty="0" smtClean="0"/>
              <a:t>Međutim</a:t>
            </a:r>
            <a:r>
              <a:rPr lang="vi-VN" dirty="0"/>
              <a:t>, zakonska ovlašćenja da otkloni eventualne uočene nekonzistentnosti u razvoju dva sustema ima samo Agencija. </a:t>
            </a:r>
            <a:endParaRPr lang="xh-ZA" dirty="0" smtClean="0"/>
          </a:p>
          <a:p>
            <a:r>
              <a:rPr lang="vi-VN" dirty="0" smtClean="0"/>
              <a:t>Zbog </a:t>
            </a:r>
            <a:r>
              <a:rPr lang="vi-VN" dirty="0"/>
              <a:t>toga je neophpdno da proces odobravanja planova razvoja, a posebno investicionih planova bude mnogo više uporedna analiza dva planska dokumenta (prenosnog i distributivnog plana razvoja ili investicionog plana), a ne samo provjera usaglašenosti dokumenata sa višim planskim aktima</a:t>
            </a:r>
            <a:endParaRPr lang="en-US" dirty="0"/>
          </a:p>
        </p:txBody>
      </p:sp>
    </p:spTree>
    <p:extLst>
      <p:ext uri="{BB962C8B-B14F-4D97-AF65-F5344CB8AC3E}">
        <p14:creationId xmlns:p14="http://schemas.microsoft.com/office/powerpoint/2010/main" val="3656190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Effect transition="in" filter="fade">
                                      <p:cBhvr>
                                        <p:cTn id="14" dur="1000"/>
                                        <p:tgtEl>
                                          <p:spTgt spid="11">
                                            <p:txEl>
                                              <p:pRg st="2" end="2"/>
                                            </p:txEl>
                                          </p:spTgt>
                                        </p:tgtEl>
                                      </p:cBhvr>
                                    </p:animEffect>
                                    <p:anim calcmode="lin" valueType="num">
                                      <p:cBhvr>
                                        <p:cTn id="15"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xEl>
                                              <p:pRg st="3" end="3"/>
                                            </p:txEl>
                                          </p:spTgt>
                                        </p:tgtEl>
                                        <p:attrNameLst>
                                          <p:attrName>style.visibility</p:attrName>
                                        </p:attrNameLst>
                                      </p:cBhvr>
                                      <p:to>
                                        <p:strVal val="visible"/>
                                      </p:to>
                                    </p:set>
                                    <p:animEffect transition="in" filter="fade">
                                      <p:cBhvr>
                                        <p:cTn id="21" dur="1000"/>
                                        <p:tgtEl>
                                          <p:spTgt spid="11">
                                            <p:txEl>
                                              <p:pRg st="3" end="3"/>
                                            </p:txEl>
                                          </p:spTgt>
                                        </p:tgtEl>
                                      </p:cBhvr>
                                    </p:animEffect>
                                    <p:anim calcmode="lin" valueType="num">
                                      <p:cBhvr>
                                        <p:cTn id="22"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xEl>
                                              <p:pRg st="4" end="4"/>
                                            </p:txEl>
                                          </p:spTgt>
                                        </p:tgtEl>
                                        <p:attrNameLst>
                                          <p:attrName>style.visibility</p:attrName>
                                        </p:attrNameLst>
                                      </p:cBhvr>
                                      <p:to>
                                        <p:strVal val="visible"/>
                                      </p:to>
                                    </p:set>
                                    <p:animEffect transition="in" filter="fade">
                                      <p:cBhvr>
                                        <p:cTn id="28" dur="1000"/>
                                        <p:tgtEl>
                                          <p:spTgt spid="11">
                                            <p:txEl>
                                              <p:pRg st="4" end="4"/>
                                            </p:txEl>
                                          </p:spTgt>
                                        </p:tgtEl>
                                      </p:cBhvr>
                                    </p:animEffect>
                                    <p:anim calcmode="lin" valueType="num">
                                      <p:cBhvr>
                                        <p:cTn id="29"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325</TotalTime>
  <Words>1105</Words>
  <Application>Microsoft Office PowerPoint</Application>
  <PresentationFormat>On-screen Show (4:3)</PresentationFormat>
  <Paragraphs>103</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Austin</vt:lpstr>
      <vt:lpstr>PREDUSLOVI KOORDINISANOG RAZVOJA</vt:lpstr>
      <vt:lpstr>Struktura rada</vt:lpstr>
      <vt:lpstr>Motiv</vt:lpstr>
      <vt:lpstr>OBJEKTIVNI UZROCI NEDOSTATKA KOORDINACIJE</vt:lpstr>
      <vt:lpstr>Različita investiciona sposobnost</vt:lpstr>
      <vt:lpstr>Različita kadrovska osposobljenost i poslovno okruženje</vt:lpstr>
      <vt:lpstr>Različitost usluga prenosa i distribucije električne energije</vt:lpstr>
      <vt:lpstr>Nosioci koordinisanog razvoja Uloga resornog ministarstva</vt:lpstr>
      <vt:lpstr>Nosioci koordinisanog razvoja Uloga Agencije</vt:lpstr>
      <vt:lpstr>Nosioci koordinisanog razvoja Uloga vlasnika infrastrukture</vt:lpstr>
      <vt:lpstr>Nosioci koordinisanog razvoja Uloga investitora</vt:lpstr>
      <vt:lpstr>Predlog mjera za unaprjeđenje</vt:lpstr>
      <vt:lpstr>Zaključci 1/4</vt:lpstr>
      <vt:lpstr>Zaključci 2/4</vt:lpstr>
      <vt:lpstr>Zaključci 3/4</vt:lpstr>
      <vt:lpstr>Zaključci 4/4</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primjedbe</dc:creator>
  <cp:lastModifiedBy>Ljubo Knezevic</cp:lastModifiedBy>
  <cp:revision>37</cp:revision>
  <dcterms:created xsi:type="dcterms:W3CDTF">2015-05-11T19:22:57Z</dcterms:created>
  <dcterms:modified xsi:type="dcterms:W3CDTF">2015-05-14T01:04:42Z</dcterms:modified>
</cp:coreProperties>
</file>